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60"/>
  </p:notesMasterIdLst>
  <p:sldIdLst>
    <p:sldId id="257" r:id="rId3"/>
    <p:sldId id="256" r:id="rId4"/>
    <p:sldId id="289" r:id="rId5"/>
    <p:sldId id="290" r:id="rId6"/>
    <p:sldId id="291" r:id="rId7"/>
    <p:sldId id="292" r:id="rId8"/>
    <p:sldId id="293" r:id="rId9"/>
    <p:sldId id="294" r:id="rId10"/>
    <p:sldId id="295" r:id="rId11"/>
    <p:sldId id="297" r:id="rId12"/>
    <p:sldId id="296" r:id="rId13"/>
    <p:sldId id="301" r:id="rId14"/>
    <p:sldId id="303" r:id="rId15"/>
    <p:sldId id="302" r:id="rId16"/>
    <p:sldId id="304" r:id="rId17"/>
    <p:sldId id="305" r:id="rId18"/>
    <p:sldId id="306" r:id="rId19"/>
    <p:sldId id="307" r:id="rId20"/>
    <p:sldId id="462" r:id="rId21"/>
    <p:sldId id="309" r:id="rId22"/>
    <p:sldId id="463" r:id="rId23"/>
    <p:sldId id="311" r:id="rId24"/>
    <p:sldId id="315" r:id="rId25"/>
    <p:sldId id="317" r:id="rId26"/>
    <p:sldId id="318" r:id="rId27"/>
    <p:sldId id="321" r:id="rId28"/>
    <p:sldId id="464" r:id="rId29"/>
    <p:sldId id="322" r:id="rId30"/>
    <p:sldId id="465" r:id="rId31"/>
    <p:sldId id="324" r:id="rId32"/>
    <p:sldId id="327" r:id="rId33"/>
    <p:sldId id="328" r:id="rId34"/>
    <p:sldId id="329" r:id="rId35"/>
    <p:sldId id="466" r:id="rId36"/>
    <p:sldId id="330" r:id="rId37"/>
    <p:sldId id="332" r:id="rId38"/>
    <p:sldId id="469" r:id="rId39"/>
    <p:sldId id="333" r:id="rId40"/>
    <p:sldId id="334" r:id="rId41"/>
    <p:sldId id="335" r:id="rId42"/>
    <p:sldId id="336" r:id="rId43"/>
    <p:sldId id="337" r:id="rId44"/>
    <p:sldId id="338" r:id="rId45"/>
    <p:sldId id="339" r:id="rId46"/>
    <p:sldId id="340" r:id="rId47"/>
    <p:sldId id="341" r:id="rId48"/>
    <p:sldId id="342" r:id="rId49"/>
    <p:sldId id="470" r:id="rId50"/>
    <p:sldId id="471" r:id="rId51"/>
    <p:sldId id="344" r:id="rId52"/>
    <p:sldId id="345" r:id="rId53"/>
    <p:sldId id="346" r:id="rId54"/>
    <p:sldId id="347" r:id="rId55"/>
    <p:sldId id="472" r:id="rId56"/>
    <p:sldId id="349" r:id="rId57"/>
    <p:sldId id="473" r:id="rId58"/>
    <p:sldId id="351" r:id="rId59"/>
    <p:sldId id="474" r:id="rId60"/>
    <p:sldId id="353" r:id="rId61"/>
    <p:sldId id="354" r:id="rId62"/>
    <p:sldId id="468" r:id="rId63"/>
    <p:sldId id="356" r:id="rId64"/>
    <p:sldId id="357" r:id="rId65"/>
    <p:sldId id="359" r:id="rId66"/>
    <p:sldId id="360" r:id="rId67"/>
    <p:sldId id="475" r:id="rId68"/>
    <p:sldId id="476" r:id="rId69"/>
    <p:sldId id="363" r:id="rId70"/>
    <p:sldId id="364" r:id="rId71"/>
    <p:sldId id="477" r:id="rId72"/>
    <p:sldId id="366" r:id="rId73"/>
    <p:sldId id="367" r:id="rId74"/>
    <p:sldId id="478" r:id="rId75"/>
    <p:sldId id="479" r:id="rId76"/>
    <p:sldId id="370" r:id="rId77"/>
    <p:sldId id="372" r:id="rId78"/>
    <p:sldId id="373" r:id="rId79"/>
    <p:sldId id="374" r:id="rId80"/>
    <p:sldId id="375" r:id="rId81"/>
    <p:sldId id="376" r:id="rId82"/>
    <p:sldId id="377" r:id="rId83"/>
    <p:sldId id="378" r:id="rId84"/>
    <p:sldId id="379" r:id="rId85"/>
    <p:sldId id="380" r:id="rId86"/>
    <p:sldId id="382" r:id="rId87"/>
    <p:sldId id="384" r:id="rId88"/>
    <p:sldId id="385" r:id="rId89"/>
    <p:sldId id="386" r:id="rId90"/>
    <p:sldId id="388" r:id="rId91"/>
    <p:sldId id="389" r:id="rId92"/>
    <p:sldId id="390" r:id="rId93"/>
    <p:sldId id="391" r:id="rId94"/>
    <p:sldId id="392" r:id="rId95"/>
    <p:sldId id="394" r:id="rId96"/>
    <p:sldId id="395" r:id="rId97"/>
    <p:sldId id="396" r:id="rId98"/>
    <p:sldId id="397" r:id="rId99"/>
    <p:sldId id="398" r:id="rId100"/>
    <p:sldId id="401" r:id="rId101"/>
    <p:sldId id="404" r:id="rId102"/>
    <p:sldId id="405" r:id="rId103"/>
    <p:sldId id="406" r:id="rId104"/>
    <p:sldId id="407" r:id="rId105"/>
    <p:sldId id="408" r:id="rId106"/>
    <p:sldId id="409" r:id="rId107"/>
    <p:sldId id="410" r:id="rId108"/>
    <p:sldId id="411" r:id="rId109"/>
    <p:sldId id="412" r:id="rId110"/>
    <p:sldId id="413" r:id="rId111"/>
    <p:sldId id="414" r:id="rId112"/>
    <p:sldId id="415" r:id="rId113"/>
    <p:sldId id="416" r:id="rId114"/>
    <p:sldId id="417" r:id="rId115"/>
    <p:sldId id="418" r:id="rId116"/>
    <p:sldId id="419" r:id="rId117"/>
    <p:sldId id="420" r:id="rId118"/>
    <p:sldId id="421" r:id="rId119"/>
    <p:sldId id="422" r:id="rId120"/>
    <p:sldId id="423" r:id="rId121"/>
    <p:sldId id="424" r:id="rId122"/>
    <p:sldId id="425" r:id="rId123"/>
    <p:sldId id="426" r:id="rId124"/>
    <p:sldId id="427" r:id="rId125"/>
    <p:sldId id="428" r:id="rId126"/>
    <p:sldId id="429" r:id="rId127"/>
    <p:sldId id="430" r:id="rId128"/>
    <p:sldId id="431" r:id="rId129"/>
    <p:sldId id="432" r:id="rId130"/>
    <p:sldId id="433" r:id="rId131"/>
    <p:sldId id="434" r:id="rId132"/>
    <p:sldId id="435" r:id="rId133"/>
    <p:sldId id="436" r:id="rId134"/>
    <p:sldId id="437" r:id="rId135"/>
    <p:sldId id="438" r:id="rId136"/>
    <p:sldId id="439" r:id="rId137"/>
    <p:sldId id="440" r:id="rId138"/>
    <p:sldId id="441" r:id="rId139"/>
    <p:sldId id="442" r:id="rId140"/>
    <p:sldId id="443" r:id="rId141"/>
    <p:sldId id="444" r:id="rId142"/>
    <p:sldId id="445" r:id="rId143"/>
    <p:sldId id="446" r:id="rId144"/>
    <p:sldId id="447" r:id="rId145"/>
    <p:sldId id="448" r:id="rId146"/>
    <p:sldId id="449" r:id="rId147"/>
    <p:sldId id="450" r:id="rId148"/>
    <p:sldId id="451" r:id="rId149"/>
    <p:sldId id="452" r:id="rId150"/>
    <p:sldId id="453" r:id="rId151"/>
    <p:sldId id="454" r:id="rId152"/>
    <p:sldId id="455" r:id="rId153"/>
    <p:sldId id="456" r:id="rId154"/>
    <p:sldId id="457" r:id="rId155"/>
    <p:sldId id="458" r:id="rId156"/>
    <p:sldId id="459" r:id="rId157"/>
    <p:sldId id="460" r:id="rId158"/>
    <p:sldId id="461" r:id="rId159"/>
  </p:sldIdLst>
  <p:sldSz cx="9144000" cy="5143500" type="screen16x9"/>
  <p:notesSz cx="6858000" cy="9144000"/>
  <p:embeddedFontLst>
    <p:embeddedFont>
      <p:font typeface="Calibri" panose="020F0502020204030204" pitchFamily="34" charset="0"/>
      <p:regular r:id="rId161"/>
      <p:bold r:id="rId162"/>
      <p:italic r:id="rId163"/>
      <p:boldItalic r:id="rId164"/>
    </p:embeddedFont>
    <p:embeddedFont>
      <p:font typeface="Tahoma" panose="020B0604030504040204" pitchFamily="34" charset="0"/>
      <p:regular r:id="rId165"/>
      <p:bold r:id="rId166"/>
    </p:embeddedFont>
    <p:embeddedFont>
      <p:font typeface="微软雅黑" panose="020B0503020204020204" pitchFamily="34" charset="-122"/>
      <p:regular r:id="rId167"/>
      <p:bold r:id="rId168"/>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9900"/>
    <a:srgbClr val="CC6600"/>
    <a:srgbClr val="0000CC"/>
    <a:srgbClr val="0000FF"/>
    <a:srgbClr val="66FFFF"/>
    <a:srgbClr val="CCFFFF"/>
    <a:srgbClr val="99CC00"/>
    <a:srgbClr val="CCCC00"/>
    <a:srgbClr val="C4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05" autoAdjust="0"/>
    <p:restoredTop sz="94660"/>
  </p:normalViewPr>
  <p:slideViewPr>
    <p:cSldViewPr snapToGrid="0">
      <p:cViewPr varScale="1">
        <p:scale>
          <a:sx n="151" d="100"/>
          <a:sy n="151" d="100"/>
        </p:scale>
        <p:origin x="186" y="69"/>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1.fntdata"/><Relationship Id="rId16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4.fntdata"/><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5.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2021/9/26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2021/9/26</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2021/9/26</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2021/9/26</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40648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2021/9/26</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2021/9/26</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2021/9/26</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2021/9/26</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2021/9/26</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2021/9/26</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theme" Target="../theme/theme2.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itchFamily="34" charset="-122"/>
                <a:ea typeface="微软雅黑" pitchFamily="34" charset="-122"/>
              </a:rPr>
              <a:t>计算机网络</a:t>
            </a:r>
            <a:r>
              <a:rPr lang="en-US" altLang="zh-CN" sz="1100" b="1">
                <a:solidFill>
                  <a:srgbClr val="0070C0"/>
                </a:solidFill>
                <a:latin typeface="微软雅黑" pitchFamily="34" charset="-122"/>
                <a:ea typeface="微软雅黑" pitchFamily="34" charset="-122"/>
              </a:rPr>
              <a:t>(</a:t>
            </a:r>
            <a:r>
              <a:rPr lang="zh-CN" altLang="en-US" sz="1100" b="1">
                <a:solidFill>
                  <a:srgbClr val="0070C0"/>
                </a:solidFill>
                <a:latin typeface="微软雅黑" pitchFamily="34" charset="-122"/>
                <a:ea typeface="微软雅黑" pitchFamily="34" charset="-122"/>
              </a:rPr>
              <a:t>第</a:t>
            </a:r>
            <a:r>
              <a:rPr lang="en-US" altLang="zh-CN" sz="1100" b="1">
                <a:solidFill>
                  <a:srgbClr val="0070C0"/>
                </a:solidFill>
                <a:latin typeface="微软雅黑" pitchFamily="34" charset="-122"/>
                <a:ea typeface="微软雅黑" pitchFamily="34" charset="-122"/>
              </a:rPr>
              <a:t>7</a:t>
            </a:r>
            <a:r>
              <a:rPr lang="zh-CN" altLang="en-US" sz="1100" b="1">
                <a:solidFill>
                  <a:srgbClr val="0070C0"/>
                </a:solidFill>
                <a:latin typeface="微软雅黑" pitchFamily="34" charset="-122"/>
                <a:ea typeface="微软雅黑" pitchFamily="34" charset="-122"/>
              </a:rPr>
              <a:t>版</a:t>
            </a:r>
            <a:r>
              <a:rPr lang="en-US" altLang="zh-CN" sz="1100" b="1">
                <a:solidFill>
                  <a:srgbClr val="0070C0"/>
                </a:solidFill>
                <a:latin typeface="微软雅黑" pitchFamily="34" charset="-122"/>
                <a:ea typeface="微软雅黑" pitchFamily="34" charset="-122"/>
              </a:rPr>
              <a:t>)</a:t>
            </a:r>
            <a:endParaRPr lang="fr-FR" altLang="zh-CN" sz="1100" b="1">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5" name="图片 1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5.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2.bin"/><Relationship Id="rId1" Type="http://schemas.openxmlformats.org/officeDocument/2006/relationships/slideLayout" Target="../slideLayouts/slideLayout12.xml"/><Relationship Id="rId4" Type="http://schemas.openxmlformats.org/officeDocument/2006/relationships/oleObject" Target="../embeddings/oleObject3.bin"/></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4.bin"/><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5.bin"/><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wm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w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431800" y="254476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49213" y="2239963"/>
            <a:ext cx="2500312"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spcBef>
                <a:spcPts val="1000"/>
              </a:spcBef>
            </a:pPr>
            <a:r>
              <a:rPr lang="fr-FR" sz="1600" b="1">
                <a:solidFill>
                  <a:srgbClr val="00B0F0"/>
                </a:solidFill>
                <a:latin typeface="微软雅黑" pitchFamily="34" charset="-122"/>
                <a:ea typeface="微软雅黑" pitchFamily="34" charset="-122"/>
              </a:rPr>
              <a:t>计算机网络（第</a:t>
            </a:r>
            <a:r>
              <a:rPr lang="fr-FR" altLang="zh-CN" sz="1600" b="1">
                <a:solidFill>
                  <a:srgbClr val="00B0F0"/>
                </a:solidFill>
                <a:latin typeface="微软雅黑" pitchFamily="34" charset="-122"/>
                <a:ea typeface="微软雅黑" pitchFamily="34" charset="-122"/>
              </a:rPr>
              <a:t>7</a:t>
            </a:r>
            <a:r>
              <a:rPr lang="fr-FR" sz="1600" b="1">
                <a:solidFill>
                  <a:srgbClr val="00B0F0"/>
                </a:solidFill>
                <a:latin typeface="微软雅黑" pitchFamily="34" charset="-122"/>
                <a:ea typeface="微软雅黑" pitchFamily="34" charset="-122"/>
              </a:rPr>
              <a:t>版）</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475" y="291623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9"/>
          <p:cNvSpPr>
            <a:spLocks noChangeArrowheads="1"/>
          </p:cNvSpPr>
          <p:nvPr/>
        </p:nvSpPr>
        <p:spPr bwMode="auto">
          <a:xfrm>
            <a:off x="898413" y="2893688"/>
            <a:ext cx="1438390" cy="719819"/>
          </a:xfrm>
          <a:prstGeom prst="ellipse">
            <a:avLst/>
          </a:prstGeom>
          <a:solidFill>
            <a:srgbClr val="0000FF"/>
          </a:solidFill>
          <a:ln>
            <a:noFill/>
            <a:headEnd/>
            <a:tailEnd/>
          </a:ln>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1800" b="1" dirty="0">
                <a:solidFill>
                  <a:schemeClr val="bg1"/>
                </a:solidFill>
                <a:latin typeface="微软雅黑" pitchFamily="34" charset="-122"/>
                <a:ea typeface="微软雅黑" pitchFamily="34" charset="-122"/>
              </a:rPr>
              <a:t>多种应用</a:t>
            </a:r>
          </a:p>
        </p:txBody>
      </p:sp>
      <p:sp>
        <p:nvSpPr>
          <p:cNvPr id="2" name="矩形 1"/>
          <p:cNvSpPr/>
          <p:nvPr/>
        </p:nvSpPr>
        <p:spPr>
          <a:xfrm>
            <a:off x="2714182" y="1819161"/>
            <a:ext cx="5544447" cy="759469"/>
          </a:xfrm>
          <a:prstGeom prst="rect">
            <a:avLst/>
          </a:prstGeom>
          <a:solidFill>
            <a:srgbClr val="CC00CC"/>
          </a:solid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000" b="1" dirty="0">
                <a:solidFill>
                  <a:schemeClr val="bg1"/>
                </a:solidFill>
                <a:latin typeface="微软雅黑" pitchFamily="34" charset="-122"/>
                <a:ea typeface="微软雅黑" pitchFamily="34" charset="-122"/>
              </a:rPr>
              <a:t>包括：计算机，智能手机，智能传感器等。</a:t>
            </a:r>
          </a:p>
        </p:txBody>
      </p:sp>
      <p:sp>
        <p:nvSpPr>
          <p:cNvPr id="13" name="矩形 12"/>
          <p:cNvSpPr/>
          <p:nvPr/>
        </p:nvSpPr>
        <p:spPr>
          <a:xfrm>
            <a:off x="2714182" y="2893688"/>
            <a:ext cx="5544447" cy="719819"/>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nSpc>
                <a:spcPts val="2800"/>
              </a:lnSpc>
            </a:pPr>
            <a:r>
              <a:rPr lang="zh-CN" altLang="en-US" sz="2000" b="1" dirty="0">
                <a:solidFill>
                  <a:schemeClr val="bg1"/>
                </a:solidFill>
                <a:latin typeface="微软雅黑" pitchFamily="34" charset="-122"/>
                <a:ea typeface="微软雅黑" pitchFamily="34" charset="-122"/>
              </a:rPr>
              <a:t>包括：数据、语音、视频，以及今后可能出现的各种应用。</a:t>
            </a:r>
          </a:p>
        </p:txBody>
      </p:sp>
      <p:grpSp>
        <p:nvGrpSpPr>
          <p:cNvPr id="18" name="组合 17"/>
          <p:cNvGrpSpPr/>
          <p:nvPr/>
        </p:nvGrpSpPr>
        <p:grpSpPr>
          <a:xfrm>
            <a:off x="466344" y="1108730"/>
            <a:ext cx="8129016" cy="400110"/>
            <a:chOff x="466344" y="1151890"/>
            <a:chExt cx="8129016" cy="400110"/>
          </a:xfrm>
        </p:grpSpPr>
        <p:sp>
          <p:nvSpPr>
            <p:cNvPr id="19"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6"/>
            <p:cNvSpPr>
              <a:spLocks noChangeArrowheads="1"/>
            </p:cNvSpPr>
            <p:nvPr/>
          </p:nvSpPr>
          <p:spPr bwMode="auto">
            <a:xfrm>
              <a:off x="3797317" y="1151890"/>
              <a:ext cx="14670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重要的两点</a:t>
              </a:r>
              <a:endParaRPr lang="fr-FR" altLang="zh-CN" sz="2000" b="1" dirty="0">
                <a:solidFill>
                  <a:schemeClr val="bg1"/>
                </a:solidFill>
                <a:latin typeface="微软雅黑" pitchFamily="34" charset="-122"/>
                <a:ea typeface="微软雅黑" pitchFamily="34" charset="-122"/>
              </a:endParaRPr>
            </a:p>
          </p:txBody>
        </p:sp>
      </p:grpSp>
      <p:sp>
        <p:nvSpPr>
          <p:cNvPr id="21" name="Oval 76"/>
          <p:cNvSpPr>
            <a:spLocks noChangeArrowheads="1"/>
          </p:cNvSpPr>
          <p:nvPr/>
        </p:nvSpPr>
        <p:spPr bwMode="auto">
          <a:xfrm>
            <a:off x="898413" y="1876909"/>
            <a:ext cx="1438390" cy="689539"/>
          </a:xfrm>
          <a:prstGeom prst="ellipse">
            <a:avLst/>
          </a:prstGeom>
          <a:solidFill>
            <a:srgbClr val="CC00CC"/>
          </a:solidFill>
          <a:ln>
            <a:noFill/>
            <a:headEnd/>
            <a:tailEnd/>
          </a:ln>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ctr" eaLnBrk="1" hangingPunct="1"/>
            <a:r>
              <a:rPr lang="zh-CN" altLang="en-US" sz="2000" b="1" dirty="0">
                <a:solidFill>
                  <a:schemeClr val="bg1"/>
                </a:solidFill>
                <a:latin typeface="微软雅黑" pitchFamily="34" charset="-122"/>
                <a:ea typeface="微软雅黑" pitchFamily="34" charset="-122"/>
              </a:rPr>
              <a:t>多种硬件</a:t>
            </a:r>
          </a:p>
        </p:txBody>
      </p:sp>
    </p:spTree>
    <p:extLst>
      <p:ext uri="{BB962C8B-B14F-4D97-AF65-F5344CB8AC3E}">
        <p14:creationId xmlns:p14="http://schemas.microsoft.com/office/powerpoint/2010/main" val="22568402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5"/>
          <p:cNvSpPr>
            <a:spLocks noChangeArrowheads="1"/>
          </p:cNvSpPr>
          <p:nvPr/>
        </p:nvSpPr>
        <p:spPr bwMode="auto">
          <a:xfrm>
            <a:off x="505071" y="1020509"/>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3" name="矩形 2"/>
          <p:cNvSpPr>
            <a:spLocks noChangeArrowheads="1"/>
          </p:cNvSpPr>
          <p:nvPr/>
        </p:nvSpPr>
        <p:spPr bwMode="auto">
          <a:xfrm>
            <a:off x="550944" y="968058"/>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利用率</a:t>
            </a:r>
          </a:p>
        </p:txBody>
      </p:sp>
      <p:sp>
        <p:nvSpPr>
          <p:cNvPr id="112644" name="矩形 3"/>
          <p:cNvSpPr>
            <a:spLocks noChangeArrowheads="1"/>
          </p:cNvSpPr>
          <p:nvPr/>
        </p:nvSpPr>
        <p:spPr bwMode="auto">
          <a:xfrm>
            <a:off x="505071" y="1369759"/>
            <a:ext cx="8133857"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分为</a:t>
            </a:r>
            <a:r>
              <a:rPr lang="zh-CN" altLang="en-US" sz="2000" b="1" dirty="0">
                <a:solidFill>
                  <a:srgbClr val="0000FF"/>
                </a:solidFill>
                <a:latin typeface="微软雅黑" pitchFamily="34" charset="-122"/>
                <a:ea typeface="微软雅黑" pitchFamily="34" charset="-122"/>
              </a:rPr>
              <a:t>信道利用率</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信道利用率指出某信道有百分之几的时间是被利用的（有数据通过）。</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完全空闲的信道的利用率是零。</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则是全网络的信道利用率的加权平均值。</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a:t>
            </a:r>
            <a:r>
              <a:rPr lang="zh-CN" altLang="en-US" sz="2000" b="1" dirty="0">
                <a:solidFill>
                  <a:srgbClr val="CC00CC"/>
                </a:solidFill>
                <a:latin typeface="微软雅黑" pitchFamily="34" charset="-122"/>
                <a:ea typeface="微软雅黑" pitchFamily="34" charset="-122"/>
              </a:rPr>
              <a:t>并非越高越好</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当某信道的利用率增大时，该信道引起的时延也就迅速增加</a:t>
            </a:r>
            <a:r>
              <a:rPr lang="zh-CN" altLang="en-US" sz="2000" b="1" dirty="0">
                <a:latin typeface="微软雅黑" pitchFamily="34" charset="-122"/>
                <a:ea typeface="微软雅黑" pitchFamily="34" charset="-122"/>
              </a:rPr>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
          <p:cNvSpPr>
            <a:spLocks noChangeArrowheads="1"/>
          </p:cNvSpPr>
          <p:nvPr/>
        </p:nvSpPr>
        <p:spPr bwMode="auto">
          <a:xfrm>
            <a:off x="505072" y="64344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3667" name="Rectangle 6"/>
          <p:cNvSpPr>
            <a:spLocks noChangeArrowheads="1"/>
          </p:cNvSpPr>
          <p:nvPr/>
        </p:nvSpPr>
        <p:spPr bwMode="auto">
          <a:xfrm>
            <a:off x="3070225" y="619633"/>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时延与网络利用率的关系</a:t>
            </a:r>
          </a:p>
        </p:txBody>
      </p:sp>
      <p:sp>
        <p:nvSpPr>
          <p:cNvPr id="113668" name="Rectangle 68"/>
          <p:cNvSpPr>
            <a:spLocks noChangeArrowheads="1"/>
          </p:cNvSpPr>
          <p:nvPr/>
        </p:nvSpPr>
        <p:spPr bwMode="auto">
          <a:xfrm>
            <a:off x="505073" y="1040321"/>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根据排队论的理论，当某信道的利用率增大时，该信道引起的时延也就迅速增加。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若令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a:t>
            </a:r>
            <a:r>
              <a:rPr lang="en-US" altLang="zh-CN" sz="2000" b="1" i="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表示网络空闲时的时延，</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表示网络当前的时延，则在适当的假定条件下，可以用下面的简单公式表示 </a:t>
            </a:r>
            <a:r>
              <a:rPr lang="en-US" altLang="zh-CN" sz="2000" b="1" i="1" dirty="0">
                <a:latin typeface="微软雅黑" pitchFamily="34" charset="-122"/>
                <a:ea typeface="微软雅黑" pitchFamily="34" charset="-122"/>
              </a:rPr>
              <a:t>D</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 </a:t>
            </a:r>
            <a:r>
              <a:rPr lang="en-US" altLang="zh-CN" sz="2000" b="1" i="1" dirty="0">
                <a:latin typeface="微软雅黑" pitchFamily="34" charset="-122"/>
                <a:ea typeface="微软雅黑" pitchFamily="34" charset="-122"/>
              </a:rPr>
              <a:t>D</a:t>
            </a:r>
            <a:r>
              <a:rPr lang="en-US" altLang="zh-CN" sz="2000" b="1" i="1" baseline="-25000"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之间的关系： </a:t>
            </a:r>
          </a:p>
        </p:txBody>
      </p:sp>
      <p:sp>
        <p:nvSpPr>
          <p:cNvPr id="113670" name="矩形 5"/>
          <p:cNvSpPr>
            <a:spLocks noChangeArrowheads="1"/>
          </p:cNvSpPr>
          <p:nvPr/>
        </p:nvSpPr>
        <p:spPr bwMode="auto">
          <a:xfrm>
            <a:off x="1725613" y="3976497"/>
            <a:ext cx="5554662" cy="338138"/>
          </a:xfrm>
          <a:prstGeom prst="rect">
            <a:avLst/>
          </a:prstGeom>
          <a:solidFill>
            <a:srgbClr val="0000FF"/>
          </a:solidFill>
          <a:ln>
            <a:noFill/>
          </a:ln>
        </p:spPr>
        <p:txBody>
          <a:bodyPr>
            <a:spAutoFit/>
          </a:bodyPr>
          <a:lstStyle/>
          <a:p>
            <a:pPr algn="ctr"/>
            <a:r>
              <a:rPr lang="zh-CN" altLang="en-US" sz="1600" b="1" dirty="0">
                <a:solidFill>
                  <a:schemeClr val="bg1"/>
                </a:solidFill>
                <a:latin typeface="微软雅黑" pitchFamily="34" charset="-122"/>
                <a:ea typeface="微软雅黑" pitchFamily="34" charset="-122"/>
              </a:rPr>
              <a:t>其中：</a:t>
            </a:r>
            <a:r>
              <a:rPr lang="en-US" altLang="zh-CN" sz="1600" b="1" i="1" dirty="0">
                <a:solidFill>
                  <a:schemeClr val="bg1"/>
                </a:solidFill>
                <a:latin typeface="微软雅黑" pitchFamily="34" charset="-122"/>
                <a:ea typeface="微软雅黑" pitchFamily="34" charset="-122"/>
              </a:rPr>
              <a:t>U </a:t>
            </a:r>
            <a:r>
              <a:rPr lang="zh-CN" altLang="en-US" sz="1600" b="1" dirty="0">
                <a:solidFill>
                  <a:schemeClr val="bg1"/>
                </a:solidFill>
                <a:latin typeface="微软雅黑" pitchFamily="34" charset="-122"/>
                <a:ea typeface="微软雅黑" pitchFamily="34" charset="-122"/>
              </a:rPr>
              <a:t>是网络的利用率，数值在 </a:t>
            </a:r>
            <a:r>
              <a:rPr lang="en-US" altLang="zh-CN" sz="1600" b="1" dirty="0">
                <a:solidFill>
                  <a:schemeClr val="bg1"/>
                </a:solidFill>
                <a:latin typeface="微软雅黑" pitchFamily="34" charset="-122"/>
                <a:ea typeface="微软雅黑" pitchFamily="34" charset="-122"/>
              </a:rPr>
              <a:t>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之间。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857" y="2829998"/>
            <a:ext cx="2018287" cy="999052"/>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4693"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4694"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时延与网络利用率的关系</a:t>
            </a:r>
          </a:p>
        </p:txBody>
      </p:sp>
      <p:grpSp>
        <p:nvGrpSpPr>
          <p:cNvPr id="114695" name="组合 4"/>
          <p:cNvGrpSpPr>
            <a:grpSpLocks/>
          </p:cNvGrpSpPr>
          <p:nvPr/>
        </p:nvGrpSpPr>
        <p:grpSpPr bwMode="auto">
          <a:xfrm>
            <a:off x="2112963" y="1298575"/>
            <a:ext cx="4741862" cy="2655888"/>
            <a:chOff x="2211129" y="2446456"/>
            <a:chExt cx="4742856" cy="2655338"/>
          </a:xfrm>
        </p:grpSpPr>
        <p:sp>
          <p:nvSpPr>
            <p:cNvPr id="114697" name="Rectangle 4"/>
            <p:cNvSpPr>
              <a:spLocks noChangeArrowheads="1"/>
            </p:cNvSpPr>
            <p:nvPr/>
          </p:nvSpPr>
          <p:spPr bwMode="auto">
            <a:xfrm>
              <a:off x="4558254" y="2641057"/>
              <a:ext cx="994033"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14698" name="Text Box 5"/>
            <p:cNvSpPr txBox="1">
              <a:spLocks noChangeArrowheads="1"/>
            </p:cNvSpPr>
            <p:nvPr/>
          </p:nvSpPr>
          <p:spPr bwMode="auto">
            <a:xfrm>
              <a:off x="2211129" y="2446456"/>
              <a:ext cx="8178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时延 </a:t>
              </a:r>
              <a:r>
                <a:rPr lang="en-US" altLang="zh-CN" sz="1600" b="1" i="1">
                  <a:solidFill>
                    <a:srgbClr val="1956B9"/>
                  </a:solidFill>
                  <a:latin typeface="微软雅黑" pitchFamily="34" charset="-122"/>
                  <a:ea typeface="微软雅黑" pitchFamily="34" charset="-122"/>
                </a:rPr>
                <a:t>D</a:t>
              </a:r>
            </a:p>
          </p:txBody>
        </p:sp>
        <p:sp>
          <p:nvSpPr>
            <p:cNvPr id="114699" name="Line 6"/>
            <p:cNvSpPr>
              <a:spLocks noChangeShapeType="1"/>
            </p:cNvSpPr>
            <p:nvPr/>
          </p:nvSpPr>
          <p:spPr bwMode="auto">
            <a:xfrm flipV="1">
              <a:off x="3029804" y="2568280"/>
              <a:ext cx="0" cy="2158801"/>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0" name="Line 7"/>
            <p:cNvSpPr>
              <a:spLocks noChangeShapeType="1"/>
            </p:cNvSpPr>
            <p:nvPr/>
          </p:nvSpPr>
          <p:spPr bwMode="auto">
            <a:xfrm rot="5400000" flipV="1">
              <a:off x="4596637" y="3160248"/>
              <a:ext cx="0" cy="3133665"/>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03" name="Text Box 10"/>
            <p:cNvSpPr txBox="1">
              <a:spLocks noChangeArrowheads="1"/>
            </p:cNvSpPr>
            <p:nvPr/>
          </p:nvSpPr>
          <p:spPr bwMode="auto">
            <a:xfrm>
              <a:off x="5934154" y="4763240"/>
              <a:ext cx="10198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利用率 </a:t>
              </a:r>
              <a:r>
                <a:rPr lang="en-US" altLang="zh-CN" sz="1600" b="1" i="1">
                  <a:solidFill>
                    <a:srgbClr val="1956B9"/>
                  </a:solidFill>
                  <a:latin typeface="微软雅黑" pitchFamily="34" charset="-122"/>
                  <a:ea typeface="微软雅黑" pitchFamily="34" charset="-122"/>
                </a:rPr>
                <a:t>U</a:t>
              </a:r>
            </a:p>
          </p:txBody>
        </p:sp>
        <p:sp>
          <p:nvSpPr>
            <p:cNvPr id="114704" name="Text Box 11"/>
            <p:cNvSpPr txBox="1">
              <a:spLocks noChangeArrowheads="1"/>
            </p:cNvSpPr>
            <p:nvPr/>
          </p:nvSpPr>
          <p:spPr bwMode="auto">
            <a:xfrm>
              <a:off x="5400721" y="4719961"/>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1</a:t>
              </a:r>
              <a:endParaRPr lang="en-US" altLang="zh-CN" sz="1600" b="1" i="1">
                <a:solidFill>
                  <a:srgbClr val="1956B9"/>
                </a:solidFill>
                <a:latin typeface="微软雅黑" pitchFamily="34" charset="-122"/>
                <a:ea typeface="微软雅黑" pitchFamily="34" charset="-122"/>
              </a:endParaRPr>
            </a:p>
          </p:txBody>
        </p:sp>
        <p:sp>
          <p:nvSpPr>
            <p:cNvPr id="114705" name="Text Box 12"/>
            <p:cNvSpPr txBox="1">
              <a:spLocks noChangeArrowheads="1"/>
            </p:cNvSpPr>
            <p:nvPr/>
          </p:nvSpPr>
          <p:spPr bwMode="auto">
            <a:xfrm>
              <a:off x="2828045" y="4685155"/>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0</a:t>
              </a:r>
              <a:endParaRPr lang="en-US" altLang="zh-CN" sz="1600" b="1" i="1">
                <a:solidFill>
                  <a:srgbClr val="1956B9"/>
                </a:solidFill>
                <a:latin typeface="微软雅黑" pitchFamily="34" charset="-122"/>
                <a:ea typeface="微软雅黑" pitchFamily="34" charset="-122"/>
              </a:endParaRPr>
            </a:p>
          </p:txBody>
        </p:sp>
        <p:sp>
          <p:nvSpPr>
            <p:cNvPr id="114706" name="Text Box 13"/>
            <p:cNvSpPr txBox="1">
              <a:spLocks noChangeArrowheads="1"/>
            </p:cNvSpPr>
            <p:nvPr/>
          </p:nvSpPr>
          <p:spPr bwMode="auto">
            <a:xfrm>
              <a:off x="2585254" y="4385342"/>
              <a:ext cx="4315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i="1">
                  <a:solidFill>
                    <a:srgbClr val="1956B9"/>
                  </a:solidFill>
                  <a:latin typeface="微软雅黑" pitchFamily="34" charset="-122"/>
                  <a:ea typeface="微软雅黑" pitchFamily="34" charset="-122"/>
                </a:rPr>
                <a:t>D</a:t>
              </a:r>
              <a:r>
                <a:rPr lang="en-US" altLang="zh-CN" sz="1600" b="1" baseline="-25000">
                  <a:solidFill>
                    <a:srgbClr val="1956B9"/>
                  </a:solidFill>
                  <a:latin typeface="微软雅黑" pitchFamily="34" charset="-122"/>
                  <a:ea typeface="微软雅黑" pitchFamily="34" charset="-122"/>
                </a:rPr>
                <a:t>0</a:t>
              </a:r>
              <a:endParaRPr lang="en-US" altLang="zh-CN" sz="1600" b="1" i="1" baseline="-25000">
                <a:solidFill>
                  <a:srgbClr val="1956B9"/>
                </a:solidFill>
                <a:latin typeface="微软雅黑" pitchFamily="34" charset="-122"/>
                <a:ea typeface="微软雅黑" pitchFamily="34" charset="-122"/>
              </a:endParaRPr>
            </a:p>
          </p:txBody>
        </p:sp>
        <p:sp>
          <p:nvSpPr>
            <p:cNvPr id="114707" name="Text Box 14"/>
            <p:cNvSpPr txBox="1">
              <a:spLocks noChangeArrowheads="1"/>
            </p:cNvSpPr>
            <p:nvPr/>
          </p:nvSpPr>
          <p:spPr bwMode="auto">
            <a:xfrm>
              <a:off x="4593488" y="2696119"/>
              <a:ext cx="7046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b="1">
                  <a:solidFill>
                    <a:schemeClr val="bg1"/>
                  </a:solidFill>
                  <a:latin typeface="微软雅黑" pitchFamily="34" charset="-122"/>
                  <a:ea typeface="微软雅黑" pitchFamily="34" charset="-122"/>
                </a:rPr>
                <a:t>时延急剧增大</a:t>
              </a:r>
              <a:endParaRPr lang="zh-CN" altLang="en-US" b="1" i="1">
                <a:solidFill>
                  <a:schemeClr val="bg1"/>
                </a:solidFill>
                <a:latin typeface="微软雅黑" pitchFamily="34" charset="-122"/>
                <a:ea typeface="微软雅黑" pitchFamily="34" charset="-122"/>
              </a:endParaRPr>
            </a:p>
          </p:txBody>
        </p:sp>
      </p:grpSp>
      <p:sp>
        <p:nvSpPr>
          <p:cNvPr id="114696" name="矩形 16"/>
          <p:cNvSpPr>
            <a:spLocks noChangeArrowheads="1"/>
          </p:cNvSpPr>
          <p:nvPr/>
        </p:nvSpPr>
        <p:spPr bwMode="auto">
          <a:xfrm>
            <a:off x="1749425" y="3994150"/>
            <a:ext cx="564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itchFamily="34" charset="-122"/>
                <a:ea typeface="微软雅黑" pitchFamily="34" charset="-122"/>
              </a:rPr>
              <a:t>当信道的利用率增大时，该信道引起的时延迅速增加。</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5"/>
          <p:cNvSpPr>
            <a:spLocks noChangeArrowheads="1"/>
          </p:cNvSpPr>
          <p:nvPr/>
        </p:nvSpPr>
        <p:spPr bwMode="auto">
          <a:xfrm>
            <a:off x="505071" y="70332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5715" name="Rectangle 6"/>
          <p:cNvSpPr>
            <a:spLocks noChangeArrowheads="1"/>
          </p:cNvSpPr>
          <p:nvPr/>
        </p:nvSpPr>
        <p:spPr bwMode="auto">
          <a:xfrm>
            <a:off x="2323628" y="66040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1.6.2  </a:t>
            </a:r>
            <a:r>
              <a:rPr lang="zh-CN" altLang="en-US" sz="2400" b="1" dirty="0">
                <a:solidFill>
                  <a:schemeClr val="bg1"/>
                </a:solidFill>
                <a:latin typeface="微软雅黑" pitchFamily="34" charset="-122"/>
                <a:ea typeface="微软雅黑" pitchFamily="34" charset="-122"/>
              </a:rPr>
              <a:t>计算机网络的非性能特征</a:t>
            </a:r>
          </a:p>
        </p:txBody>
      </p:sp>
      <p:sp>
        <p:nvSpPr>
          <p:cNvPr id="115716" name="Rectangle 8"/>
          <p:cNvSpPr>
            <a:spLocks noChangeArrowheads="1"/>
          </p:cNvSpPr>
          <p:nvPr/>
        </p:nvSpPr>
        <p:spPr bwMode="auto">
          <a:xfrm>
            <a:off x="505072" y="1155764"/>
            <a:ext cx="8133856" cy="82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en-US" sz="2000" b="1" dirty="0">
                <a:latin typeface="微软雅黑" pitchFamily="34" charset="-122"/>
                <a:ea typeface="微软雅黑" pitchFamily="34" charset="-122"/>
              </a:rPr>
              <a:t>一些</a:t>
            </a:r>
            <a:r>
              <a:rPr lang="zh-CN" altLang="zh-CN" sz="2000" b="1" dirty="0">
                <a:latin typeface="微软雅黑" pitchFamily="34" charset="-122"/>
                <a:ea typeface="微软雅黑" pitchFamily="34" charset="-122"/>
              </a:rPr>
              <a:t>非性能特征也很重要。</a:t>
            </a:r>
            <a:r>
              <a:rPr lang="zh-CN" altLang="en-US" sz="2000" b="1" dirty="0">
                <a:latin typeface="微软雅黑" pitchFamily="34" charset="-122"/>
                <a:ea typeface="微软雅黑" pitchFamily="34" charset="-122"/>
              </a:rPr>
              <a:t>它们</a:t>
            </a:r>
            <a:r>
              <a:rPr lang="zh-CN" altLang="zh-CN" sz="2000" b="1" dirty="0">
                <a:latin typeface="微软雅黑" pitchFamily="34" charset="-122"/>
                <a:ea typeface="微软雅黑" pitchFamily="34" charset="-122"/>
              </a:rPr>
              <a:t>与前面介绍的性能指标有很大的关系</a:t>
            </a:r>
            <a:r>
              <a:rPr lang="zh-CN" altLang="en-US" sz="2000" b="1" dirty="0">
                <a:latin typeface="微软雅黑" pitchFamily="34" charset="-122"/>
                <a:ea typeface="微软雅黑" pitchFamily="34" charset="-122"/>
              </a:rPr>
              <a:t>。主要包括：</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1010095" y="1963860"/>
            <a:ext cx="60180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88925" lvl="1" indent="-285750">
              <a:lnSpc>
                <a:spcPts val="3000"/>
              </a:lnSpc>
              <a:spcBef>
                <a:spcPts val="600"/>
              </a:spcBef>
              <a:buClr>
                <a:srgbClr val="0070C0"/>
              </a:buClr>
              <a:buFont typeface="Wingdings" pitchFamily="2" charset="2"/>
              <a:buChar char="l"/>
            </a:pPr>
            <a:r>
              <a:rPr lang="zh-CN" altLang="en-US" sz="2000" b="1" dirty="0">
                <a:latin typeface="微软雅黑" pitchFamily="34" charset="-122"/>
                <a:ea typeface="微软雅黑" pitchFamily="34" charset="-122"/>
              </a:rPr>
              <a:t>费用</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质量</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标准化</a:t>
            </a: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可靠性</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可扩展性和可升级性 </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易于管理和维护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ea typeface="微软雅黑" panose="020B0503020204020204" pitchFamily="34" charset="-122"/>
              </a:rPr>
              <a:t>计算机网络体系结构的形成</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ea typeface="微软雅黑" panose="020B0503020204020204" pitchFamily="34" charset="-122"/>
              </a:rPr>
              <a:t>协议与划分层次</a:t>
            </a:r>
            <a:endParaRPr lang="en-US" altLang="zh-CN" sz="2000" b="1" dirty="0">
              <a:solidFill>
                <a:schemeClr val="bg1"/>
              </a:solidFill>
              <a:ea typeface="微软雅黑" panose="020B0503020204020204" pitchFamily="34" charset="-122"/>
            </a:endParaRPr>
          </a:p>
          <a:p>
            <a:endParaRPr lang="en-US"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1.7.5                                  </a:t>
            </a:r>
            <a:r>
              <a:rPr lang="en-US" altLang="zh-CN" sz="2000" b="1" dirty="0">
                <a:solidFill>
                  <a:schemeClr val="bg1"/>
                </a:solidFill>
                <a:ea typeface="微软雅黑" panose="020B0503020204020204" pitchFamily="34" charset="-122"/>
              </a:rPr>
              <a:t>TCP/IP </a:t>
            </a:r>
            <a:r>
              <a:rPr lang="zh-CN" altLang="zh-CN" sz="2000" b="1" dirty="0">
                <a:solidFill>
                  <a:schemeClr val="bg1"/>
                </a:solidFill>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1.7</a:t>
            </a:r>
          </a:p>
          <a:p>
            <a:r>
              <a:rPr lang="zh-CN" altLang="zh-CN" sz="2000" b="1">
                <a:solidFill>
                  <a:schemeClr val="bg1"/>
                </a:solidFill>
                <a:latin typeface="微软雅黑" panose="020B0503020204020204" pitchFamily="34" charset="-122"/>
                <a:ea typeface="微软雅黑" panose="020B0503020204020204" pitchFamily="34" charset="-122"/>
              </a:rPr>
              <a:t>计算机网络的体系结构</a:t>
            </a:r>
            <a:endParaRPr lang="zh-CN" altLang="en-US"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505071" y="104114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7763" name="Rectangle 6"/>
          <p:cNvSpPr>
            <a:spLocks noChangeArrowheads="1"/>
          </p:cNvSpPr>
          <p:nvPr/>
        </p:nvSpPr>
        <p:spPr bwMode="auto">
          <a:xfrm>
            <a:off x="2169740" y="999808"/>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505072" y="1493584"/>
            <a:ext cx="8133856"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spcBef>
                <a:spcPts val="600"/>
              </a:spcBef>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计算机网络是个非常复杂的系统</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相互通信的两个计算机系统必须</a:t>
            </a:r>
            <a:r>
              <a:rPr lang="zh-CN" altLang="en-US" sz="2000" b="1" dirty="0">
                <a:solidFill>
                  <a:srgbClr val="0000FF"/>
                </a:solidFill>
                <a:latin typeface="微软雅黑" panose="020B0503020204020204" pitchFamily="34" charset="-122"/>
                <a:ea typeface="微软雅黑" panose="020B0503020204020204" pitchFamily="34" charset="-122"/>
              </a:rPr>
              <a:t>高度协调工作</a:t>
            </a:r>
            <a:r>
              <a:rPr lang="zh-CN" altLang="en-US" sz="2000" b="1" dirty="0">
                <a:latin typeface="微软雅黑" panose="020B0503020204020204" pitchFamily="34" charset="-122"/>
                <a:ea typeface="微软雅黑" panose="020B0503020204020204" pitchFamily="34" charset="-122"/>
              </a:rPr>
              <a:t>才行，而这种“协调”是相当复杂的。 </a:t>
            </a: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分层</a:t>
            </a:r>
            <a:r>
              <a:rPr lang="zh-CN" altLang="en-US" sz="2000"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8"/>
          <p:cNvSpPr>
            <a:spLocks noChangeArrowheads="1"/>
          </p:cNvSpPr>
          <p:nvPr/>
        </p:nvSpPr>
        <p:spPr bwMode="auto">
          <a:xfrm>
            <a:off x="505071" y="1384872"/>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1974 </a:t>
            </a:r>
            <a:r>
              <a:rPr lang="zh-CN" altLang="zh-CN" sz="2000" b="1" dirty="0">
                <a:latin typeface="微软雅黑" panose="020B0503020204020204" pitchFamily="34" charset="-122"/>
                <a:ea typeface="微软雅黑" panose="020B0503020204020204" pitchFamily="34" charset="-122"/>
              </a:rPr>
              <a:t>年，美国的</a:t>
            </a:r>
            <a:r>
              <a:rPr lang="en-US" altLang="zh-CN" sz="2000" b="1" dirty="0">
                <a:latin typeface="微软雅黑" panose="020B0503020204020204" pitchFamily="34" charset="-122"/>
                <a:ea typeface="微软雅黑" panose="020B0503020204020204" pitchFamily="34" charset="-122"/>
              </a:rPr>
              <a:t> IBM </a:t>
            </a:r>
            <a:r>
              <a:rPr lang="zh-CN" altLang="zh-CN" sz="2000" b="1" dirty="0">
                <a:latin typeface="微软雅黑" panose="020B0503020204020204" pitchFamily="34" charset="-122"/>
                <a:ea typeface="微软雅黑" panose="020B0503020204020204" pitchFamily="34" charset="-122"/>
              </a:rPr>
              <a:t>公司宣布了</a:t>
            </a:r>
            <a:r>
              <a:rPr lang="zh-CN" altLang="zh-CN" sz="2000" b="1" dirty="0">
                <a:solidFill>
                  <a:srgbClr val="0000FF"/>
                </a:solidFill>
                <a:latin typeface="微软雅黑" panose="020B0503020204020204" pitchFamily="34" charset="-122"/>
                <a:ea typeface="微软雅黑" panose="020B0503020204020204" pitchFamily="34" charset="-122"/>
              </a:rPr>
              <a:t>系统网络体系结构</a:t>
            </a:r>
            <a:r>
              <a:rPr lang="en-US" altLang="zh-CN" sz="2000" b="1" dirty="0">
                <a:solidFill>
                  <a:srgbClr val="0000FF"/>
                </a:solidFill>
                <a:latin typeface="微软雅黑" panose="020B0503020204020204" pitchFamily="34" charset="-122"/>
                <a:ea typeface="微软雅黑" panose="020B0503020204020204" pitchFamily="34" charset="-122"/>
              </a:rPr>
              <a:t>SNA </a:t>
            </a:r>
            <a:r>
              <a:rPr lang="en-US" altLang="zh-CN" sz="2000" b="1" dirty="0">
                <a:latin typeface="微软雅黑" panose="020B0503020204020204" pitchFamily="34" charset="-122"/>
                <a:ea typeface="微软雅黑" panose="020B0503020204020204" pitchFamily="34" charset="-122"/>
              </a:rPr>
              <a:t>(System Network Architecture)</a:t>
            </a:r>
            <a:r>
              <a:rPr lang="zh-CN" altLang="zh-CN" sz="2000" b="1" dirty="0">
                <a:latin typeface="微软雅黑" panose="020B0503020204020204" pitchFamily="34" charset="-122"/>
                <a:ea typeface="微软雅黑" panose="020B0503020204020204" pitchFamily="34" charset="-122"/>
              </a:rPr>
              <a:t>。这个著名的网络标准就是按照分层的方法制定的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不久后，其他一些公司也相继推出自己公司的具有不同名称的体系结构。</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由于网络体系结构的不同，不同公司的设备很难互相连通。</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1" y="931418"/>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169740" y="890080"/>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5"/>
          <p:cNvSpPr>
            <a:spLocks noChangeArrowheads="1"/>
          </p:cNvSpPr>
          <p:nvPr/>
        </p:nvSpPr>
        <p:spPr bwMode="auto">
          <a:xfrm>
            <a:off x="505072" y="65281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9811" name="Rectangle 6"/>
          <p:cNvSpPr>
            <a:spLocks noChangeArrowheads="1"/>
          </p:cNvSpPr>
          <p:nvPr/>
        </p:nvSpPr>
        <p:spPr bwMode="auto">
          <a:xfrm>
            <a:off x="2747963" y="628999"/>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
        <p:nvSpPr>
          <p:cNvPr id="119812" name="Rectangle 68"/>
          <p:cNvSpPr>
            <a:spLocks noChangeArrowheads="1"/>
          </p:cNvSpPr>
          <p:nvPr/>
        </p:nvSpPr>
        <p:spPr bwMode="auto">
          <a:xfrm>
            <a:off x="505072" y="1049687"/>
            <a:ext cx="81338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为了使不同体系结构的计算机网络都能互连，国际标准化组织</a:t>
            </a:r>
            <a:r>
              <a:rPr lang="en-US" altLang="zh-CN" sz="2000" b="1" dirty="0">
                <a:latin typeface="微软雅黑" panose="020B0503020204020204" pitchFamily="34" charset="-122"/>
                <a:ea typeface="微软雅黑" panose="020B0503020204020204" pitchFamily="34" charset="-122"/>
              </a:rPr>
              <a:t> ISO </a:t>
            </a:r>
            <a:r>
              <a:rPr lang="zh-CN" altLang="zh-CN" sz="2000" b="1" dirty="0">
                <a:latin typeface="微软雅黑" panose="020B0503020204020204" pitchFamily="34" charset="-122"/>
                <a:ea typeface="微软雅黑" panose="020B0503020204020204" pitchFamily="34" charset="-122"/>
              </a:rPr>
              <a:t>于</a:t>
            </a:r>
            <a:r>
              <a:rPr lang="en-US" altLang="zh-CN" sz="2000" b="1" dirty="0">
                <a:latin typeface="微软雅黑" panose="020B0503020204020204" pitchFamily="34" charset="-122"/>
                <a:ea typeface="微软雅黑" panose="020B0503020204020204" pitchFamily="34" charset="-122"/>
              </a:rPr>
              <a:t> 1977 </a:t>
            </a:r>
            <a:r>
              <a:rPr lang="zh-CN" altLang="zh-CN" sz="2000" b="1" dirty="0">
                <a:latin typeface="微软雅黑" panose="020B0503020204020204" pitchFamily="34" charset="-122"/>
                <a:ea typeface="微软雅黑" panose="020B0503020204020204" pitchFamily="34" charset="-122"/>
              </a:rPr>
              <a:t>年成立了专门机构研究该问题。</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他们提出了一个试图使各种计算机在世界范围内互连成网的标准框架，即著名的</a:t>
            </a:r>
            <a:r>
              <a:rPr lang="zh-CN" altLang="zh-CN" sz="2000" b="1" dirty="0">
                <a:solidFill>
                  <a:srgbClr val="0000FF"/>
                </a:solidFill>
                <a:latin typeface="微软雅黑" panose="020B0503020204020204" pitchFamily="34" charset="-122"/>
                <a:ea typeface="微软雅黑" panose="020B0503020204020204" pitchFamily="34" charset="-122"/>
              </a:rPr>
              <a:t>开放系统互连基本参考模型</a:t>
            </a:r>
            <a:r>
              <a:rPr lang="en-US" altLang="zh-CN" sz="2000" b="1" dirty="0">
                <a:solidFill>
                  <a:srgbClr val="0000FF"/>
                </a:solidFill>
                <a:latin typeface="微软雅黑" panose="020B0503020204020204" pitchFamily="34" charset="-122"/>
                <a:ea typeface="微软雅黑" panose="020B0503020204020204" pitchFamily="34" charset="-122"/>
              </a:rPr>
              <a:t> OSI/RM </a:t>
            </a:r>
            <a:r>
              <a:rPr lang="en-US" altLang="zh-CN" sz="2000" b="1" dirty="0">
                <a:latin typeface="微软雅黑" panose="020B0503020204020204" pitchFamily="34" charset="-122"/>
                <a:ea typeface="微软雅黑" panose="020B0503020204020204" pitchFamily="34" charset="-122"/>
              </a:rPr>
              <a:t>(Open Systems Interconnection Reference Model)</a:t>
            </a:r>
            <a:r>
              <a:rPr lang="zh-CN" altLang="zh-CN" sz="2000" b="1" dirty="0">
                <a:latin typeface="微软雅黑" panose="020B0503020204020204" pitchFamily="34" charset="-122"/>
                <a:ea typeface="微软雅黑" panose="020B0503020204020204" pitchFamily="34" charset="-122"/>
              </a:rPr>
              <a:t>，简称为</a:t>
            </a:r>
            <a:r>
              <a:rPr lang="en-US" altLang="zh-CN" sz="2000" b="1" dirty="0">
                <a:latin typeface="微软雅黑" panose="020B0503020204020204" pitchFamily="34" charset="-122"/>
                <a:ea typeface="微软雅黑" panose="020B0503020204020204" pitchFamily="34" charset="-122"/>
              </a:rPr>
              <a:t> OSI</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3" y="3222307"/>
            <a:ext cx="8133854"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9816" name="矩形 5"/>
          <p:cNvSpPr>
            <a:spLocks noChangeArrowheads="1"/>
          </p:cNvSpPr>
          <p:nvPr/>
        </p:nvSpPr>
        <p:spPr bwMode="auto">
          <a:xfrm>
            <a:off x="1279525" y="3334385"/>
            <a:ext cx="68040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只要遵循 </a:t>
            </a:r>
            <a:r>
              <a:rPr lang="en-US" altLang="zh-CN" sz="2000" b="1" dirty="0">
                <a:solidFill>
                  <a:schemeClr val="bg1"/>
                </a:solidFill>
                <a:latin typeface="微软雅黑" panose="020B0503020204020204" pitchFamily="34" charset="-122"/>
                <a:ea typeface="微软雅黑" panose="020B0503020204020204" pitchFamily="34" charset="-122"/>
              </a:rPr>
              <a:t>OSI </a:t>
            </a:r>
            <a:r>
              <a:rPr lang="zh-CN" altLang="en-US" sz="2000" b="1" dirty="0">
                <a:solidFill>
                  <a:schemeClr val="bg1"/>
                </a:solidFill>
                <a:latin typeface="微软雅黑" panose="020B0503020204020204" pitchFamily="34" charset="-122"/>
                <a:ea typeface="微软雅黑" panose="020B0503020204020204" pitchFamily="34" charset="-122"/>
              </a:rPr>
              <a:t>标准，一个系统就可以和位于世界上任何地方的、也遵循这同一标准的其他任何系统进行通信。</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68"/>
          <p:cNvSpPr>
            <a:spLocks noChangeArrowheads="1"/>
          </p:cNvSpPr>
          <p:nvPr/>
        </p:nvSpPr>
        <p:spPr bwMode="auto">
          <a:xfrm>
            <a:off x="505072" y="1176719"/>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只获得了一些理论研究的成果</a:t>
            </a:r>
            <a:r>
              <a:rPr lang="zh-CN" altLang="en-US" sz="2000" b="1" dirty="0">
                <a:latin typeface="微软雅黑" panose="020B0503020204020204" pitchFamily="34" charset="-122"/>
                <a:ea typeface="微软雅黑" panose="020B0503020204020204" pitchFamily="34" charset="-122"/>
              </a:rPr>
              <a:t>，在市场化方面却失败了。原因包括：</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的专家们在完成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标准时没有商业驱动力；</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的协议实现起来过分复杂，且运行效率很低；</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标准的制定周期太长，因而使得按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标准生产的设备无法及时进入市场；</a:t>
            </a:r>
          </a:p>
          <a:p>
            <a:pPr marL="633730" lvl="1" indent="-342900">
              <a:lnSpc>
                <a:spcPts val="3300"/>
              </a:lnSpc>
              <a:buClr>
                <a:srgbClr val="7030A0"/>
              </a:buClr>
              <a:buFont typeface="Calibri" panose="020F0502020204030204" pitchFamily="34" charset="0"/>
              <a:buAutoNum type="arabicPeriod"/>
            </a:pP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的层次划分也不太合理，有些功能在多个层次中重复出现。</a:t>
            </a:r>
            <a:r>
              <a:rPr lang="zh-CN" altLang="en-US" sz="2000" b="1" dirty="0">
                <a:solidFill>
                  <a:srgbClr val="0000CC"/>
                </a:solidFill>
                <a:latin typeface="微软雅黑" panose="020B0503020204020204" pitchFamily="34" charset="-122"/>
                <a:ea typeface="微软雅黑" panose="020B0503020204020204" pitchFamily="34" charset="-122"/>
              </a:rPr>
              <a:t>  </a:t>
            </a:r>
          </a:p>
        </p:txBody>
      </p:sp>
      <p:sp>
        <p:nvSpPr>
          <p:cNvPr id="5" name="AutoShape 5"/>
          <p:cNvSpPr>
            <a:spLocks noChangeArrowheads="1"/>
          </p:cNvSpPr>
          <p:nvPr/>
        </p:nvSpPr>
        <p:spPr bwMode="auto">
          <a:xfrm>
            <a:off x="505072" y="753396"/>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747963" y="729583"/>
            <a:ext cx="364966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开放系统互连参考模型 </a:t>
            </a:r>
            <a:r>
              <a:rPr lang="en-US" altLang="zh-CN" sz="2000" b="1">
                <a:solidFill>
                  <a:schemeClr val="bg1"/>
                </a:solidFill>
                <a:ea typeface="微软雅黑" panose="020B0503020204020204" pitchFamily="34" charset="-122"/>
              </a:rPr>
              <a:t>OSI/RM</a:t>
            </a:r>
            <a:endParaRPr lang="zh-CN" altLang="en-US" sz="2000" b="1">
              <a:solidFill>
                <a:schemeClr val="bg1"/>
              </a:solidFill>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5"/>
          <p:cNvSpPr>
            <a:spLocks noChangeArrowheads="1"/>
          </p:cNvSpPr>
          <p:nvPr/>
        </p:nvSpPr>
        <p:spPr bwMode="auto">
          <a:xfrm>
            <a:off x="505072" y="155733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1859" name="Rectangle 6"/>
          <p:cNvSpPr>
            <a:spLocks noChangeArrowheads="1"/>
          </p:cNvSpPr>
          <p:nvPr/>
        </p:nvSpPr>
        <p:spPr bwMode="auto">
          <a:xfrm>
            <a:off x="3709988" y="1535113"/>
            <a:ext cx="1724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两种国际标准</a:t>
            </a:r>
          </a:p>
        </p:txBody>
      </p:sp>
      <p:sp>
        <p:nvSpPr>
          <p:cNvPr id="121860" name="Rectangle 68"/>
          <p:cNvSpPr>
            <a:spLocks noChangeArrowheads="1"/>
          </p:cNvSpPr>
          <p:nvPr/>
        </p:nvSpPr>
        <p:spPr bwMode="auto">
          <a:xfrm>
            <a:off x="505072" y="1954213"/>
            <a:ext cx="813385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法律上的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de jure</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国际标准 </a:t>
            </a:r>
            <a:r>
              <a:rPr lang="en-US" altLang="zh-CN" sz="2000" b="1" dirty="0">
                <a:latin typeface="微软雅黑" panose="020B0503020204020204" pitchFamily="34" charset="-122"/>
                <a:ea typeface="微软雅黑" panose="020B0503020204020204" pitchFamily="34" charset="-122"/>
              </a:rPr>
              <a:t>OSI </a:t>
            </a:r>
            <a:r>
              <a:rPr lang="zh-CN" altLang="en-US" sz="2000" b="1" dirty="0">
                <a:latin typeface="微软雅黑" panose="020B0503020204020204" pitchFamily="34" charset="-122"/>
                <a:ea typeface="微软雅黑" panose="020B0503020204020204" pitchFamily="34" charset="-122"/>
              </a:rPr>
              <a:t>并没有得到市场的认可。</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非国际标准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却获得了最广泛的应用。</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常被称为</a:t>
            </a:r>
            <a:r>
              <a:rPr lang="zh-CN" altLang="en-US" sz="2000" b="1" dirty="0">
                <a:solidFill>
                  <a:srgbClr val="0000FF"/>
                </a:solidFill>
                <a:latin typeface="微软雅黑" panose="020B0503020204020204" pitchFamily="34" charset="-122"/>
                <a:ea typeface="微软雅黑" panose="020B0503020204020204" pitchFamily="34" charset="-122"/>
              </a:rPr>
              <a:t>事实上的 </a:t>
            </a:r>
            <a:r>
              <a:rPr lang="en-US" altLang="zh-CN" sz="2000" b="1" dirty="0">
                <a:solidFill>
                  <a:srgbClr val="0000FF"/>
                </a:solidFill>
                <a:latin typeface="微软雅黑" panose="020B0503020204020204" pitchFamily="34" charset="-122"/>
                <a:ea typeface="微软雅黑" panose="020B0503020204020204" pitchFamily="34" charset="-122"/>
              </a:rPr>
              <a:t>(de facto) </a:t>
            </a:r>
            <a:r>
              <a:rPr lang="zh-CN" altLang="en-US" sz="2000" b="1" dirty="0">
                <a:solidFill>
                  <a:srgbClr val="0000FF"/>
                </a:solidFill>
                <a:latin typeface="微软雅黑" panose="020B0503020204020204" pitchFamily="34" charset="-122"/>
                <a:ea typeface="微软雅黑" panose="020B0503020204020204" pitchFamily="34" charset="-122"/>
              </a:rPr>
              <a:t>国际标准</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09"/>
          <p:cNvSpPr>
            <a:spLocks noChangeArrowheads="1"/>
          </p:cNvSpPr>
          <p:nvPr/>
        </p:nvSpPr>
        <p:spPr bwMode="auto">
          <a:xfrm>
            <a:off x="4679033" y="1688658"/>
            <a:ext cx="3941220" cy="2324962"/>
          </a:xfrm>
          <a:prstGeom prst="roundRect">
            <a:avLst>
              <a:gd name="adj" fmla="val 16667"/>
            </a:avLst>
          </a:prstGeom>
          <a:solidFill>
            <a:srgbClr val="CC00CC"/>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6" name="AutoShape 110"/>
          <p:cNvSpPr>
            <a:spLocks noChangeArrowheads="1"/>
          </p:cNvSpPr>
          <p:nvPr/>
        </p:nvSpPr>
        <p:spPr bwMode="auto">
          <a:xfrm>
            <a:off x="480859" y="1688658"/>
            <a:ext cx="4001893" cy="2324962"/>
          </a:xfrm>
          <a:prstGeom prst="roundRect">
            <a:avLst>
              <a:gd name="adj" fmla="val 16667"/>
            </a:avLst>
          </a:prstGeom>
          <a:solidFill>
            <a:srgbClr val="0070C0"/>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7" name="Rectangle 111"/>
          <p:cNvSpPr>
            <a:spLocks noChangeArrowheads="1"/>
          </p:cNvSpPr>
          <p:nvPr/>
        </p:nvSpPr>
        <p:spPr bwMode="auto">
          <a:xfrm>
            <a:off x="666088" y="1844948"/>
            <a:ext cx="3632200"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ts val="700"/>
              </a:spcBef>
              <a:spcAft>
                <a:spcPts val="0"/>
              </a:spcAft>
              <a:defRPr/>
            </a:pPr>
            <a:r>
              <a:rPr lang="fr-FR" b="1" dirty="0">
                <a:solidFill>
                  <a:srgbClr val="FFCC00"/>
                </a:solidFill>
                <a:latin typeface="微软雅黑" pitchFamily="34" charset="-122"/>
                <a:ea typeface="微软雅黑" pitchFamily="34" charset="-122"/>
              </a:rPr>
              <a:t>连通性</a:t>
            </a:r>
            <a:r>
              <a:rPr lang="fr-FR" b="1" dirty="0">
                <a:solidFill>
                  <a:srgbClr val="FFCC00"/>
                </a:solidFill>
                <a:latin typeface="微软雅黑" pitchFamily="34" charset="-122"/>
                <a:ea typeface="微软雅黑" pitchFamily="34" charset="-122"/>
                <a:cs typeface="Arial" charset="0"/>
              </a:rPr>
              <a:t> (Connectivity)</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600" b="1" dirty="0">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使上网用户之间都可以交换信息（数据，以及各种音频视频） ，好像这些用户的计算机都可以彼此直接连通一样。</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400" b="1" dirty="0">
                <a:solidFill>
                  <a:srgbClr val="FFCC00"/>
                </a:solidFill>
                <a:latin typeface="微软雅黑" pitchFamily="34" charset="-122"/>
                <a:ea typeface="微软雅黑" pitchFamily="34" charset="-122"/>
              </a:rPr>
              <a:t> 注意，</a:t>
            </a:r>
            <a:r>
              <a:rPr lang="fr-FR" sz="1400" b="1" dirty="0">
                <a:solidFill>
                  <a:schemeClr val="bg1"/>
                </a:solidFill>
                <a:latin typeface="微软雅黑" pitchFamily="34" charset="-122"/>
                <a:ea typeface="微软雅黑" pitchFamily="34" charset="-122"/>
              </a:rPr>
              <a:t>互联网具有虚拟的特点，无法准确知道对方是谁，也无法知道对方的位置。</a:t>
            </a:r>
          </a:p>
        </p:txBody>
      </p:sp>
      <p:sp>
        <p:nvSpPr>
          <p:cNvPr id="21516" name="Rectangle 112"/>
          <p:cNvSpPr>
            <a:spLocks noChangeArrowheads="1"/>
          </p:cNvSpPr>
          <p:nvPr/>
        </p:nvSpPr>
        <p:spPr bwMode="auto">
          <a:xfrm>
            <a:off x="4915127" y="1830978"/>
            <a:ext cx="3581400" cy="200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6213" indent="-176213" eaLnBrk="0" hangingPunct="0">
              <a:spcBef>
                <a:spcPts val="700"/>
              </a:spcBef>
            </a:pPr>
            <a:r>
              <a:rPr lang="fr-FR" b="1" dirty="0">
                <a:solidFill>
                  <a:srgbClr val="FFCC00"/>
                </a:solidFill>
                <a:latin typeface="微软雅黑" pitchFamily="34" charset="-122"/>
                <a:ea typeface="微软雅黑" pitchFamily="34" charset="-122"/>
              </a:rPr>
              <a:t>共享</a:t>
            </a:r>
            <a:r>
              <a:rPr lang="fr-FR" b="1" dirty="0">
                <a:solidFill>
                  <a:srgbClr val="FFCC00"/>
                </a:solidFill>
                <a:latin typeface="微软雅黑" pitchFamily="34" charset="-122"/>
                <a:ea typeface="微软雅黑" pitchFamily="34" charset="-122"/>
                <a:cs typeface="Arial" charset="0"/>
              </a:rPr>
              <a:t> </a:t>
            </a:r>
            <a:r>
              <a:rPr lang="fr-FR" altLang="zh-CN" b="1" dirty="0">
                <a:solidFill>
                  <a:srgbClr val="FFCC00"/>
                </a:solidFill>
                <a:latin typeface="微软雅黑" pitchFamily="34" charset="-122"/>
                <a:ea typeface="微软雅黑" pitchFamily="34" charset="-122"/>
                <a:cs typeface="Arial" charset="0"/>
              </a:rPr>
              <a:t>(Sharing)</a:t>
            </a:r>
          </a:p>
          <a:p>
            <a:pPr marL="176213" indent="-176213" eaLnBrk="0" hangingPunct="0">
              <a:lnSpc>
                <a:spcPct val="130000"/>
              </a:lnSpc>
              <a:spcBef>
                <a:spcPts val="500"/>
              </a:spcBef>
              <a:buClr>
                <a:schemeClr val="bg1"/>
              </a:buClr>
              <a:buFont typeface="Wingdings" pitchFamily="2" charset="2"/>
              <a:buChar char="l"/>
            </a:pPr>
            <a:r>
              <a:rPr lang="fr-FR" sz="1600" b="1" dirty="0">
                <a:solidFill>
                  <a:schemeClr val="bg1"/>
                </a:solidFill>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指资源共享。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资源共享的含义是多方面的。可以是信息共享、软件共享，也可以是硬件共享。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由于网络的存在，这些资源好像就在用户身边一样，方便使用。</a:t>
            </a:r>
            <a:endParaRPr lang="fr-FR" sz="1600" b="1" dirty="0">
              <a:solidFill>
                <a:schemeClr val="bg1"/>
              </a:solidFill>
              <a:latin typeface="微软雅黑" pitchFamily="34" charset="-122"/>
              <a:ea typeface="微软雅黑" pitchFamily="34" charset="-122"/>
            </a:endParaRPr>
          </a:p>
        </p:txBody>
      </p:sp>
      <p:sp>
        <p:nvSpPr>
          <p:cNvPr id="9"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Rectangle 6"/>
          <p:cNvSpPr>
            <a:spLocks noChangeArrowheads="1"/>
          </p:cNvSpPr>
          <p:nvPr/>
        </p:nvSpPr>
        <p:spPr bwMode="auto">
          <a:xfrm>
            <a:off x="2785294" y="1013524"/>
            <a:ext cx="35734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1.1.2  </a:t>
            </a:r>
            <a:r>
              <a:rPr lang="zh-CN" altLang="zh-CN" sz="2400" b="1" dirty="0">
                <a:solidFill>
                  <a:schemeClr val="bg1"/>
                </a:solidFill>
                <a:latin typeface="微软雅黑" pitchFamily="34" charset="-122"/>
                <a:ea typeface="微软雅黑" pitchFamily="34" charset="-122"/>
              </a:rPr>
              <a:t>计算机网络的</a:t>
            </a:r>
            <a:r>
              <a:rPr lang="zh-CN" altLang="en-US" sz="2400" b="1" dirty="0">
                <a:solidFill>
                  <a:schemeClr val="bg1"/>
                </a:solidFill>
                <a:latin typeface="微软雅黑" pitchFamily="34" charset="-122"/>
                <a:ea typeface="微软雅黑" pitchFamily="34" charset="-122"/>
              </a:rPr>
              <a:t>特点</a:t>
            </a:r>
          </a:p>
        </p:txBody>
      </p:sp>
    </p:spTree>
    <p:extLst>
      <p:ext uri="{BB962C8B-B14F-4D97-AF65-F5344CB8AC3E}">
        <p14:creationId xmlns:p14="http://schemas.microsoft.com/office/powerpoint/2010/main" val="1157089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5"/>
          <p:cNvSpPr>
            <a:spLocks noChangeArrowheads="1"/>
          </p:cNvSpPr>
          <p:nvPr/>
        </p:nvSpPr>
        <p:spPr bwMode="auto">
          <a:xfrm>
            <a:off x="505072" y="120675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2883" name="Rectangle 6"/>
          <p:cNvSpPr>
            <a:spLocks noChangeArrowheads="1"/>
          </p:cNvSpPr>
          <p:nvPr/>
        </p:nvSpPr>
        <p:spPr bwMode="auto">
          <a:xfrm>
            <a:off x="2939975" y="117297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1.7.2  </a:t>
            </a:r>
            <a:r>
              <a:rPr lang="zh-CN" altLang="zh-CN" sz="2400" b="1" dirty="0">
                <a:solidFill>
                  <a:schemeClr val="bg1"/>
                </a:solidFill>
                <a:latin typeface="微软雅黑" panose="020B0503020204020204" pitchFamily="34" charset="-122"/>
                <a:ea typeface="微软雅黑" panose="020B0503020204020204" pitchFamily="34" charset="-122"/>
              </a:rPr>
              <a:t>协议与划分层次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2884" name="Rectangle 8"/>
          <p:cNvSpPr>
            <a:spLocks noChangeArrowheads="1"/>
          </p:cNvSpPr>
          <p:nvPr/>
        </p:nvSpPr>
        <p:spPr bwMode="auto">
          <a:xfrm>
            <a:off x="505072" y="1659192"/>
            <a:ext cx="813385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计算机网络中的数据交换</a:t>
            </a:r>
            <a:r>
              <a:rPr lang="zh-CN" altLang="en-US" sz="2000" b="1" dirty="0">
                <a:solidFill>
                  <a:srgbClr val="0000FF"/>
                </a:solidFill>
                <a:latin typeface="微软雅黑" panose="020B0503020204020204" pitchFamily="34" charset="-122"/>
                <a:ea typeface="微软雅黑" panose="020B0503020204020204" pitchFamily="34" charset="-122"/>
              </a:rPr>
              <a:t>必须遵守事先约定好的规则</a:t>
            </a:r>
            <a:r>
              <a:rPr lang="zh-CN" altLang="en-US" sz="2000" b="1" dirty="0">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a:t>
            </a:r>
            <a:r>
              <a:rPr lang="zh-CN" altLang="en-US" sz="2000" b="1" dirty="0">
                <a:solidFill>
                  <a:srgbClr val="0000FF"/>
                </a:solidFill>
                <a:latin typeface="微软雅黑" panose="020B0503020204020204" pitchFamily="34" charset="-122"/>
                <a:ea typeface="微软雅黑" panose="020B0503020204020204" pitchFamily="34" charset="-122"/>
              </a:rPr>
              <a:t>规则</a:t>
            </a:r>
            <a:r>
              <a:rPr lang="zh-CN" altLang="en-US" sz="2000" b="1" dirty="0">
                <a:latin typeface="微软雅黑" panose="020B0503020204020204" pitchFamily="34" charset="-122"/>
                <a:ea typeface="微软雅黑" panose="020B0503020204020204" pitchFamily="34" charset="-122"/>
              </a:rPr>
              <a:t>明确规定了所交换的数据的格式以及有关的同步问题（同步含有时序的意思）。</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网络协议 </a:t>
            </a:r>
            <a:r>
              <a:rPr lang="en-US" altLang="zh-CN" sz="2000" b="1" dirty="0">
                <a:latin typeface="微软雅黑" panose="020B0503020204020204" pitchFamily="34" charset="-122"/>
                <a:ea typeface="微软雅黑" panose="020B0503020204020204" pitchFamily="34" charset="-122"/>
              </a:rPr>
              <a:t>(network protocol)</a:t>
            </a:r>
            <a:r>
              <a:rPr lang="zh-CN" altLang="en-US" sz="2000" b="1" dirty="0">
                <a:latin typeface="微软雅黑" panose="020B0503020204020204" pitchFamily="34" charset="-122"/>
                <a:ea typeface="微软雅黑" panose="020B0503020204020204" pitchFamily="34" charset="-122"/>
              </a:rPr>
              <a:t>，简称为</a:t>
            </a: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，是为进行网络中的数据交换而建立的规则、标准或约定。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5"/>
          <p:cNvSpPr>
            <a:spLocks noChangeArrowheads="1"/>
          </p:cNvSpPr>
          <p:nvPr/>
        </p:nvSpPr>
        <p:spPr bwMode="auto">
          <a:xfrm>
            <a:off x="505072" y="1204151"/>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3907" name="Rectangle 6"/>
          <p:cNvSpPr>
            <a:spLocks noChangeArrowheads="1"/>
          </p:cNvSpPr>
          <p:nvPr/>
        </p:nvSpPr>
        <p:spPr bwMode="auto">
          <a:xfrm>
            <a:off x="3040063" y="118033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网络协议的三个组成要素 </a:t>
            </a:r>
          </a:p>
        </p:txBody>
      </p:sp>
      <p:sp>
        <p:nvSpPr>
          <p:cNvPr id="123908" name="Rectangle 68"/>
          <p:cNvSpPr>
            <a:spLocks noChangeArrowheads="1"/>
          </p:cNvSpPr>
          <p:nvPr/>
        </p:nvSpPr>
        <p:spPr bwMode="auto">
          <a:xfrm>
            <a:off x="505073" y="1599438"/>
            <a:ext cx="793407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语法</a:t>
            </a:r>
            <a:r>
              <a:rPr lang="zh-CN" altLang="en-US" sz="2000" b="1" dirty="0">
                <a:latin typeface="微软雅黑" panose="020B0503020204020204" pitchFamily="34" charset="-122"/>
                <a:ea typeface="微软雅黑" panose="020B0503020204020204" pitchFamily="34" charset="-122"/>
              </a:rPr>
              <a:t>：数据与控制信息的结构或格式 。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语义</a:t>
            </a:r>
            <a:r>
              <a:rPr lang="zh-CN" altLang="en-US" sz="2000" b="1" dirty="0">
                <a:latin typeface="微软雅黑" panose="020B0503020204020204" pitchFamily="34" charset="-122"/>
                <a:ea typeface="微软雅黑" panose="020B0503020204020204" pitchFamily="34" charset="-122"/>
              </a:rPr>
              <a:t>：需要发出何种控制信息，完成何种动作以及做出何种响应。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同步</a:t>
            </a:r>
            <a:r>
              <a:rPr lang="zh-CN" altLang="en-US" sz="2000" b="1" dirty="0">
                <a:latin typeface="微软雅黑" panose="020B0503020204020204" pitchFamily="34" charset="-122"/>
                <a:ea typeface="微软雅黑" panose="020B0503020204020204" pitchFamily="34" charset="-122"/>
              </a:rPr>
              <a:t>：事件实现顺序的详细说明。 </a:t>
            </a:r>
          </a:p>
        </p:txBody>
      </p:sp>
      <p:sp>
        <p:nvSpPr>
          <p:cNvPr id="5" name="对角圆角矩形 4"/>
          <p:cNvSpPr/>
          <p:nvPr/>
        </p:nvSpPr>
        <p:spPr>
          <a:xfrm>
            <a:off x="505072" y="3011995"/>
            <a:ext cx="8133855" cy="75533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912" name="矩形 5"/>
          <p:cNvSpPr>
            <a:spLocks noChangeArrowheads="1"/>
          </p:cNvSpPr>
          <p:nvPr/>
        </p:nvSpPr>
        <p:spPr bwMode="auto">
          <a:xfrm>
            <a:off x="1279525" y="3170682"/>
            <a:ext cx="6804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pPr>
            <a:r>
              <a:rPr lang="zh-CN" altLang="zh-CN" sz="2000" b="1" dirty="0">
                <a:solidFill>
                  <a:schemeClr val="bg1"/>
                </a:solidFill>
                <a:latin typeface="微软雅黑" panose="020B0503020204020204" pitchFamily="34" charset="-122"/>
                <a:ea typeface="微软雅黑" panose="020B0503020204020204" pitchFamily="34" charset="-122"/>
              </a:rPr>
              <a:t>由此可见，网络协议是计算机网络的不可缺少的组成部分。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5"/>
          <p:cNvSpPr>
            <a:spLocks noChangeArrowheads="1"/>
          </p:cNvSpPr>
          <p:nvPr/>
        </p:nvSpPr>
        <p:spPr bwMode="auto">
          <a:xfrm>
            <a:off x="505072" y="1368362"/>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4931" name="Rectangle 6"/>
          <p:cNvSpPr>
            <a:spLocks noChangeArrowheads="1"/>
          </p:cNvSpPr>
          <p:nvPr/>
        </p:nvSpPr>
        <p:spPr bwMode="auto">
          <a:xfrm>
            <a:off x="3622675" y="1346137"/>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协议的两种形式</a:t>
            </a:r>
          </a:p>
        </p:txBody>
      </p:sp>
      <p:sp>
        <p:nvSpPr>
          <p:cNvPr id="124932" name="Rectangle 68"/>
          <p:cNvSpPr>
            <a:spLocks noChangeArrowheads="1"/>
          </p:cNvSpPr>
          <p:nvPr/>
        </p:nvSpPr>
        <p:spPr bwMode="auto">
          <a:xfrm>
            <a:off x="505072" y="1765237"/>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一种是使用便于人来阅读和理解的</a:t>
            </a:r>
            <a:r>
              <a:rPr lang="zh-CN" altLang="zh-CN" sz="2000" b="1" dirty="0">
                <a:solidFill>
                  <a:srgbClr val="0000FF"/>
                </a:solidFill>
                <a:latin typeface="微软雅黑" panose="020B0503020204020204" pitchFamily="34" charset="-122"/>
                <a:ea typeface="微软雅黑" panose="020B0503020204020204" pitchFamily="34" charset="-122"/>
              </a:rPr>
              <a:t>文字描述</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另一种是使用让计算机能够理解的</a:t>
            </a:r>
            <a:r>
              <a:rPr lang="zh-CN" altLang="zh-CN" sz="2000" b="1" dirty="0">
                <a:solidFill>
                  <a:srgbClr val="0000FF"/>
                </a:solidFill>
                <a:latin typeface="微软雅黑" panose="020B0503020204020204" pitchFamily="34" charset="-122"/>
                <a:ea typeface="微软雅黑" panose="020B0503020204020204" pitchFamily="34" charset="-122"/>
              </a:rPr>
              <a:t>程序代码</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这两种不同形式的协议都必须能够对网络上信息交换过程</a:t>
            </a:r>
            <a:r>
              <a:rPr lang="zh-CN" altLang="zh-CN" sz="2000" b="1" dirty="0">
                <a:solidFill>
                  <a:srgbClr val="0000FF"/>
                </a:solidFill>
                <a:latin typeface="微软雅黑" panose="020B0503020204020204" pitchFamily="34" charset="-122"/>
                <a:ea typeface="微软雅黑" panose="020B0503020204020204" pitchFamily="34" charset="-122"/>
              </a:rPr>
              <a:t>做出精确的解释</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5"/>
          <p:cNvSpPr>
            <a:spLocks noChangeArrowheads="1"/>
          </p:cNvSpPr>
          <p:nvPr/>
        </p:nvSpPr>
        <p:spPr bwMode="auto">
          <a:xfrm>
            <a:off x="505072" y="1587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5955" name="Rectangle 6"/>
          <p:cNvSpPr>
            <a:spLocks noChangeArrowheads="1"/>
          </p:cNvSpPr>
          <p:nvPr/>
        </p:nvSpPr>
        <p:spPr bwMode="auto">
          <a:xfrm>
            <a:off x="3622675" y="1565275"/>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层次式协议结构</a:t>
            </a:r>
          </a:p>
        </p:txBody>
      </p:sp>
      <p:sp>
        <p:nvSpPr>
          <p:cNvPr id="125956" name="Rectangle 68"/>
          <p:cNvSpPr>
            <a:spLocks noChangeArrowheads="1"/>
          </p:cNvSpPr>
          <p:nvPr/>
        </p:nvSpPr>
        <p:spPr bwMode="auto">
          <a:xfrm>
            <a:off x="505072" y="1984375"/>
            <a:ext cx="813385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en-US" altLang="zh-CN" sz="2000" b="1" dirty="0">
                <a:latin typeface="微软雅黑" panose="020B0503020204020204" pitchFamily="34" charset="-122"/>
                <a:ea typeface="微软雅黑" panose="020B0503020204020204" pitchFamily="34" charset="-122"/>
              </a:rPr>
              <a:t>ARPANET </a:t>
            </a:r>
            <a:r>
              <a:rPr lang="zh-CN" altLang="zh-CN" sz="2000" b="1" dirty="0">
                <a:latin typeface="微软雅黑" panose="020B0503020204020204" pitchFamily="34" charset="-122"/>
                <a:ea typeface="微软雅黑" panose="020B0503020204020204" pitchFamily="34" charset="-122"/>
              </a:rPr>
              <a:t>的研制经验表明，对于非常复杂的计算机网络协议，</a:t>
            </a:r>
            <a:endParaRPr lang="en-US" altLang="zh-CN" sz="2000" b="1" dirty="0">
              <a:latin typeface="微软雅黑" panose="020B0503020204020204" pitchFamily="34" charset="-122"/>
              <a:ea typeface="微软雅黑" panose="020B0503020204020204" pitchFamily="34" charset="-122"/>
            </a:endParaRPr>
          </a:p>
          <a:p>
            <a:pPr>
              <a:lnSpc>
                <a:spcPts val="3300"/>
              </a:lnSpc>
            </a:pPr>
            <a:r>
              <a:rPr lang="zh-CN" altLang="zh-CN" sz="2000" b="1" dirty="0">
                <a:latin typeface="微软雅黑" panose="020B0503020204020204" pitchFamily="34" charset="-122"/>
                <a:ea typeface="微软雅黑" panose="020B0503020204020204" pitchFamily="34" charset="-122"/>
              </a:rPr>
              <a:t>其</a:t>
            </a:r>
            <a:r>
              <a:rPr lang="zh-CN" altLang="zh-CN" sz="2000" b="1" dirty="0">
                <a:solidFill>
                  <a:srgbClr val="0000FF"/>
                </a:solidFill>
                <a:latin typeface="微软雅黑" panose="020B0503020204020204" pitchFamily="34" charset="-122"/>
                <a:ea typeface="微软雅黑" panose="020B0503020204020204" pitchFamily="34" charset="-122"/>
              </a:rPr>
              <a:t>结构应该是层次式的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505072" y="1011174"/>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6979" name="Rectangle 6"/>
          <p:cNvSpPr>
            <a:spLocks noChangeArrowheads="1"/>
          </p:cNvSpPr>
          <p:nvPr/>
        </p:nvSpPr>
        <p:spPr bwMode="auto">
          <a:xfrm>
            <a:off x="3357563" y="988949"/>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划分层次的概念举例</a:t>
            </a:r>
          </a:p>
        </p:txBody>
      </p:sp>
      <p:sp>
        <p:nvSpPr>
          <p:cNvPr id="126980" name="Rectangle 68"/>
          <p:cNvSpPr>
            <a:spLocks noChangeArrowheads="1"/>
          </p:cNvSpPr>
          <p:nvPr/>
        </p:nvSpPr>
        <p:spPr bwMode="auto">
          <a:xfrm>
            <a:off x="505072" y="1408049"/>
            <a:ext cx="813385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56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可以将要做的工作进行如下的划分：</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第一类工作与传送文件直接有关。</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确信对方已做好接收和存储文件的准备。</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双方已协调好一致的文件格式。</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两个主机将</a:t>
            </a:r>
            <a:r>
              <a:rPr lang="zh-CN" altLang="en-US" sz="2000" b="1" dirty="0">
                <a:solidFill>
                  <a:srgbClr val="0000FF"/>
                </a:solidFill>
                <a:latin typeface="微软雅黑" panose="020B0503020204020204" pitchFamily="34" charset="-122"/>
                <a:ea typeface="微软雅黑" panose="020B0503020204020204" pitchFamily="34" charset="-122"/>
              </a:rPr>
              <a:t>文件传送模块</a:t>
            </a:r>
            <a:r>
              <a:rPr lang="zh-CN" altLang="en-US" sz="2000" b="1" dirty="0">
                <a:latin typeface="微软雅黑" panose="020B0503020204020204" pitchFamily="34" charset="-122"/>
                <a:ea typeface="微软雅黑" panose="020B0503020204020204" pitchFamily="34" charset="-122"/>
              </a:rPr>
              <a:t>作为最高的一层 ，剩下的工作由下面的模块负责。</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128005"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8006" name="Rectangle 6"/>
          <p:cNvSpPr>
            <a:spLocks noChangeArrowheads="1"/>
          </p:cNvSpPr>
          <p:nvPr/>
        </p:nvSpPr>
        <p:spPr bwMode="auto">
          <a:xfrm>
            <a:off x="3425825" y="674688"/>
            <a:ext cx="22939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两个主机交换文件 </a:t>
            </a:r>
          </a:p>
        </p:txBody>
      </p:sp>
      <p:sp>
        <p:nvSpPr>
          <p:cNvPr id="39" name="Rectangle 16"/>
          <p:cNvSpPr>
            <a:spLocks noChangeArrowheads="1"/>
          </p:cNvSpPr>
          <p:nvPr/>
        </p:nvSpPr>
        <p:spPr bwMode="auto">
          <a:xfrm>
            <a:off x="5944397"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817813"/>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264275"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5927725" y="2817813"/>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3017838"/>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302000" y="1954213"/>
            <a:ext cx="2517775" cy="738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只看这两个文件传送模块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好像文件及文件传送命令</a:t>
            </a:r>
          </a:p>
          <a:p>
            <a:pPr algn="ctr"/>
            <a:r>
              <a:rPr lang="zh-CN" altLang="en-US" sz="1400" b="1">
                <a:solidFill>
                  <a:srgbClr val="0000FF"/>
                </a:solidFill>
                <a:latin typeface="微软雅黑" panose="020B0503020204020204" pitchFamily="34" charset="-122"/>
                <a:ea typeface="微软雅黑" panose="020B0503020204020204" pitchFamily="34" charset="-122"/>
              </a:rPr>
              <a:t>是按照水平方向的虚线传送的</a:t>
            </a:r>
          </a:p>
        </p:txBody>
      </p:sp>
      <p:sp>
        <p:nvSpPr>
          <p:cNvPr id="128019" name="Line 17"/>
          <p:cNvSpPr>
            <a:spLocks noChangeShapeType="1"/>
          </p:cNvSpPr>
          <p:nvPr/>
        </p:nvSpPr>
        <p:spPr bwMode="auto">
          <a:xfrm>
            <a:off x="1371600" y="33115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AutoShape 18"/>
          <p:cNvSpPr>
            <a:spLocks noChangeArrowheads="1"/>
          </p:cNvSpPr>
          <p:nvPr/>
        </p:nvSpPr>
        <p:spPr bwMode="auto">
          <a:xfrm>
            <a:off x="2276475"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19"/>
          <p:cNvSpPr>
            <a:spLocks noChangeArrowheads="1"/>
          </p:cNvSpPr>
          <p:nvPr/>
        </p:nvSpPr>
        <p:spPr bwMode="auto">
          <a:xfrm flipV="1">
            <a:off x="6477000"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Text Box 20"/>
          <p:cNvSpPr txBox="1">
            <a:spLocks noChangeArrowheads="1"/>
          </p:cNvSpPr>
          <p:nvPr/>
        </p:nvSpPr>
        <p:spPr bwMode="auto">
          <a:xfrm>
            <a:off x="1527175" y="3586163"/>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834063" y="3586163"/>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52" name="AutoShape 24"/>
          <p:cNvSpPr>
            <a:spLocks noChangeArrowheads="1"/>
          </p:cNvSpPr>
          <p:nvPr/>
        </p:nvSpPr>
        <p:spPr bwMode="auto">
          <a:xfrm>
            <a:off x="3976688" y="3683000"/>
            <a:ext cx="1117600"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animBg="1"/>
      <p:bldP spid="49" grpId="0" animBg="1"/>
      <p:bldP spid="50" grpId="0"/>
      <p:bldP spid="51" grpId="0"/>
      <p:bldP spid="5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9029"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9030"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再设计一个通信服务模块</a:t>
            </a:r>
          </a:p>
        </p:txBody>
      </p:sp>
      <p:sp>
        <p:nvSpPr>
          <p:cNvPr id="19" name="Rectangle 16"/>
          <p:cNvSpPr>
            <a:spLocks noChangeArrowheads="1"/>
          </p:cNvSpPr>
          <p:nvPr/>
        </p:nvSpPr>
        <p:spPr bwMode="auto">
          <a:xfrm>
            <a:off x="5901667"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1701130"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37" name="Text Box 5"/>
          <p:cNvSpPr txBox="1">
            <a:spLocks noChangeArrowheads="1"/>
          </p:cNvSpPr>
          <p:nvPr/>
        </p:nvSpPr>
        <p:spPr bwMode="auto">
          <a:xfrm>
            <a:off x="1684338"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9038" name="Text Box 6"/>
          <p:cNvSpPr txBox="1">
            <a:spLocks noChangeArrowheads="1"/>
          </p:cNvSpPr>
          <p:nvPr/>
        </p:nvSpPr>
        <p:spPr bwMode="auto">
          <a:xfrm>
            <a:off x="2019300"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9039" name="Text Box 9"/>
          <p:cNvSpPr txBox="1">
            <a:spLocks noChangeArrowheads="1"/>
          </p:cNvSpPr>
          <p:nvPr/>
        </p:nvSpPr>
        <p:spPr bwMode="auto">
          <a:xfrm>
            <a:off x="6221413"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9040" name="Text Box 10"/>
          <p:cNvSpPr txBox="1">
            <a:spLocks noChangeArrowheads="1"/>
          </p:cNvSpPr>
          <p:nvPr/>
        </p:nvSpPr>
        <p:spPr bwMode="auto">
          <a:xfrm>
            <a:off x="5884863"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25" name="Line 11"/>
          <p:cNvSpPr>
            <a:spLocks noChangeShapeType="1"/>
          </p:cNvSpPr>
          <p:nvPr/>
        </p:nvSpPr>
        <p:spPr bwMode="auto">
          <a:xfrm>
            <a:off x="3082925" y="2951163"/>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12"/>
          <p:cNvSpPr txBox="1">
            <a:spLocks noChangeArrowheads="1"/>
          </p:cNvSpPr>
          <p:nvPr/>
        </p:nvSpPr>
        <p:spPr bwMode="auto">
          <a:xfrm>
            <a:off x="3438525" y="2085975"/>
            <a:ext cx="2159000" cy="739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只看这两个通信服务模块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好像可直接把文件</a:t>
            </a:r>
          </a:p>
          <a:p>
            <a:pPr algn="ctr"/>
            <a:r>
              <a:rPr lang="zh-CN" altLang="en-US" sz="1400" b="1">
                <a:solidFill>
                  <a:srgbClr val="0000FF"/>
                </a:solidFill>
                <a:latin typeface="微软雅黑" panose="020B0503020204020204" pitchFamily="34" charset="-122"/>
                <a:ea typeface="微软雅黑" panose="020B0503020204020204" pitchFamily="34" charset="-122"/>
              </a:rPr>
              <a:t>可靠地传送到对方</a:t>
            </a:r>
          </a:p>
        </p:txBody>
      </p:sp>
      <p:sp>
        <p:nvSpPr>
          <p:cNvPr id="129043" name="Line 17"/>
          <p:cNvSpPr>
            <a:spLocks noChangeShapeType="1"/>
          </p:cNvSpPr>
          <p:nvPr/>
        </p:nvSpPr>
        <p:spPr bwMode="auto">
          <a:xfrm>
            <a:off x="1328738" y="33750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p:cNvSpPr>
            <a:spLocks noChangeArrowheads="1"/>
          </p:cNvSpPr>
          <p:nvPr/>
        </p:nvSpPr>
        <p:spPr bwMode="auto">
          <a:xfrm>
            <a:off x="2233613"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19"/>
          <p:cNvSpPr>
            <a:spLocks noChangeArrowheads="1"/>
          </p:cNvSpPr>
          <p:nvPr/>
        </p:nvSpPr>
        <p:spPr bwMode="auto">
          <a:xfrm flipV="1">
            <a:off x="6434138"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0" name="Text Box 20"/>
          <p:cNvSpPr txBox="1">
            <a:spLocks noChangeArrowheads="1"/>
          </p:cNvSpPr>
          <p:nvPr/>
        </p:nvSpPr>
        <p:spPr bwMode="auto">
          <a:xfrm>
            <a:off x="1484313" y="3621088"/>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31" name="Text Box 21"/>
          <p:cNvSpPr txBox="1">
            <a:spLocks noChangeArrowheads="1"/>
          </p:cNvSpPr>
          <p:nvPr/>
        </p:nvSpPr>
        <p:spPr bwMode="auto">
          <a:xfrm>
            <a:off x="5791200" y="3621088"/>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32" name="AutoShape 24"/>
          <p:cNvSpPr>
            <a:spLocks noChangeArrowheads="1"/>
          </p:cNvSpPr>
          <p:nvPr/>
        </p:nvSpPr>
        <p:spPr bwMode="auto">
          <a:xfrm>
            <a:off x="3933825" y="3744913"/>
            <a:ext cx="1117600" cy="295275"/>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6"/>
          <p:cNvSpPr>
            <a:spLocks noChangeArrowheads="1"/>
          </p:cNvSpPr>
          <p:nvPr/>
        </p:nvSpPr>
        <p:spPr bwMode="auto">
          <a:xfrm>
            <a:off x="5901667"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1701130"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55" name="Text Box 5"/>
          <p:cNvSpPr txBox="1">
            <a:spLocks noChangeArrowheads="1"/>
          </p:cNvSpPr>
          <p:nvPr/>
        </p:nvSpPr>
        <p:spPr bwMode="auto">
          <a:xfrm>
            <a:off x="1684338"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29056" name="Text Box 10"/>
          <p:cNvSpPr txBox="1">
            <a:spLocks noChangeArrowheads="1"/>
          </p:cNvSpPr>
          <p:nvPr/>
        </p:nvSpPr>
        <p:spPr bwMode="auto">
          <a:xfrm>
            <a:off x="5884863"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7" name="AutoShape 18"/>
          <p:cNvSpPr>
            <a:spLocks noChangeArrowheads="1"/>
          </p:cNvSpPr>
          <p:nvPr/>
        </p:nvSpPr>
        <p:spPr bwMode="auto">
          <a:xfrm>
            <a:off x="2233613"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9"/>
          <p:cNvSpPr>
            <a:spLocks noChangeArrowheads="1"/>
          </p:cNvSpPr>
          <p:nvPr/>
        </p:nvSpPr>
        <p:spPr bwMode="auto">
          <a:xfrm flipV="1">
            <a:off x="6434138"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75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50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053"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0054" name="Rectangle 6"/>
          <p:cNvSpPr>
            <a:spLocks noChangeArrowheads="1"/>
          </p:cNvSpPr>
          <p:nvPr/>
        </p:nvSpPr>
        <p:spPr bwMode="auto">
          <a:xfrm>
            <a:off x="3040063" y="67468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再设计一个网络接入模块 </a:t>
            </a:r>
          </a:p>
        </p:txBody>
      </p:sp>
      <p:sp>
        <p:nvSpPr>
          <p:cNvPr id="25" name="Rectangle 16"/>
          <p:cNvSpPr>
            <a:spLocks noChangeArrowheads="1"/>
          </p:cNvSpPr>
          <p:nvPr/>
        </p:nvSpPr>
        <p:spPr bwMode="auto">
          <a:xfrm>
            <a:off x="5901667"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5"/>
          <p:cNvSpPr>
            <a:spLocks noChangeArrowheads="1"/>
          </p:cNvSpPr>
          <p:nvPr/>
        </p:nvSpPr>
        <p:spPr bwMode="auto">
          <a:xfrm>
            <a:off x="1701130"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61" name="Text Box 5"/>
          <p:cNvSpPr txBox="1">
            <a:spLocks noChangeArrowheads="1"/>
          </p:cNvSpPr>
          <p:nvPr/>
        </p:nvSpPr>
        <p:spPr bwMode="auto">
          <a:xfrm>
            <a:off x="1760538" y="1658938"/>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130062" name="Text Box 6"/>
          <p:cNvSpPr txBox="1">
            <a:spLocks noChangeArrowheads="1"/>
          </p:cNvSpPr>
          <p:nvPr/>
        </p:nvSpPr>
        <p:spPr bwMode="auto">
          <a:xfrm>
            <a:off x="2019300"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30063" name="Text Box 9"/>
          <p:cNvSpPr txBox="1">
            <a:spLocks noChangeArrowheads="1"/>
          </p:cNvSpPr>
          <p:nvPr/>
        </p:nvSpPr>
        <p:spPr bwMode="auto">
          <a:xfrm>
            <a:off x="6221413"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30064" name="Text Box 10"/>
          <p:cNvSpPr txBox="1">
            <a:spLocks noChangeArrowheads="1"/>
          </p:cNvSpPr>
          <p:nvPr/>
        </p:nvSpPr>
        <p:spPr bwMode="auto">
          <a:xfrm>
            <a:off x="5884863" y="165893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30065" name="Line 17"/>
          <p:cNvSpPr>
            <a:spLocks noChangeShapeType="1"/>
          </p:cNvSpPr>
          <p:nvPr/>
        </p:nvSpPr>
        <p:spPr bwMode="auto">
          <a:xfrm>
            <a:off x="1328738" y="3332163"/>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Rectangle 16"/>
          <p:cNvSpPr>
            <a:spLocks noChangeArrowheads="1"/>
          </p:cNvSpPr>
          <p:nvPr/>
        </p:nvSpPr>
        <p:spPr bwMode="auto">
          <a:xfrm>
            <a:off x="5901667"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5" name="Rectangle 15"/>
          <p:cNvSpPr>
            <a:spLocks noChangeArrowheads="1"/>
          </p:cNvSpPr>
          <p:nvPr/>
        </p:nvSpPr>
        <p:spPr bwMode="auto">
          <a:xfrm>
            <a:off x="1701130"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72" name="Text Box 5"/>
          <p:cNvSpPr txBox="1">
            <a:spLocks noChangeArrowheads="1"/>
          </p:cNvSpPr>
          <p:nvPr/>
        </p:nvSpPr>
        <p:spPr bwMode="auto">
          <a:xfrm>
            <a:off x="1684338"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30073" name="Text Box 10"/>
          <p:cNvSpPr txBox="1">
            <a:spLocks noChangeArrowheads="1"/>
          </p:cNvSpPr>
          <p:nvPr/>
        </p:nvSpPr>
        <p:spPr bwMode="auto">
          <a:xfrm>
            <a:off x="5884863"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40" name="Rectangle 16"/>
          <p:cNvSpPr>
            <a:spLocks noChangeArrowheads="1"/>
          </p:cNvSpPr>
          <p:nvPr/>
        </p:nvSpPr>
        <p:spPr bwMode="auto">
          <a:xfrm>
            <a:off x="5901667"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1" name="Rectangle 15"/>
          <p:cNvSpPr>
            <a:spLocks noChangeArrowheads="1"/>
          </p:cNvSpPr>
          <p:nvPr/>
        </p:nvSpPr>
        <p:spPr bwMode="auto">
          <a:xfrm>
            <a:off x="1701130"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80" name="Text Box 5"/>
          <p:cNvSpPr txBox="1">
            <a:spLocks noChangeArrowheads="1"/>
          </p:cNvSpPr>
          <p:nvPr/>
        </p:nvSpPr>
        <p:spPr bwMode="auto">
          <a:xfrm>
            <a:off x="1684338"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1" name="Text Box 10"/>
          <p:cNvSpPr txBox="1">
            <a:spLocks noChangeArrowheads="1"/>
          </p:cNvSpPr>
          <p:nvPr/>
        </p:nvSpPr>
        <p:spPr bwMode="auto">
          <a:xfrm>
            <a:off x="5884863"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2" name="Text Box 6"/>
          <p:cNvSpPr txBox="1">
            <a:spLocks noChangeArrowheads="1"/>
          </p:cNvSpPr>
          <p:nvPr/>
        </p:nvSpPr>
        <p:spPr bwMode="auto">
          <a:xfrm>
            <a:off x="3057525"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966788" y="4014788"/>
            <a:ext cx="72120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b="1">
                <a:solidFill>
                  <a:srgbClr val="0000FF"/>
                </a:solidFill>
                <a:latin typeface="微软雅黑" panose="020B0503020204020204" pitchFamily="34" charset="-122"/>
                <a:ea typeface="微软雅黑" panose="020B0503020204020204" pitchFamily="34" charset="-122"/>
              </a:rPr>
              <a:t>网络接入模块</a:t>
            </a:r>
            <a:r>
              <a:rPr lang="zh-CN" altLang="en-US" sz="1300" b="1">
                <a:latin typeface="微软雅黑" panose="020B0503020204020204" pitchFamily="34" charset="-122"/>
                <a:ea typeface="微软雅黑" panose="020B0503020204020204" pitchFamily="34" charset="-122"/>
              </a:rPr>
              <a:t>负责做与网络接口细节有关的工作，例如：规定传输的帧格式，帧的最大长度等。</a:t>
            </a:r>
          </a:p>
        </p:txBody>
      </p:sp>
      <p:graphicFrame>
        <p:nvGraphicFramePr>
          <p:cNvPr id="130084" name="Object 28"/>
          <p:cNvGraphicFramePr>
            <a:graphicFrameLocks noChangeAspect="1"/>
          </p:cNvGraphicFramePr>
          <p:nvPr/>
        </p:nvGraphicFramePr>
        <p:xfrm>
          <a:off x="3498850" y="2770188"/>
          <a:ext cx="2027238" cy="1069975"/>
        </p:xfrm>
        <a:graphic>
          <a:graphicData uri="http://schemas.openxmlformats.org/presentationml/2006/ole">
            <mc:AlternateContent xmlns:mc="http://schemas.openxmlformats.org/markup-compatibility/2006">
              <mc:Choice xmlns:v="urn:schemas-microsoft-com:vml" Requires="v">
                <p:oleObj spid="_x0000_s2071" name="VISIO" r:id="rId2" imgW="1687068" imgH="964692" progId="">
                  <p:embed/>
                </p:oleObj>
              </mc:Choice>
              <mc:Fallback>
                <p:oleObj name="VISIO" r:id="rId2" imgW="1687068" imgH="964692"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850" y="2770188"/>
                        <a:ext cx="2027238" cy="1069975"/>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85" name="Text Box 31"/>
          <p:cNvSpPr txBox="1">
            <a:spLocks noChangeArrowheads="1"/>
          </p:cNvSpPr>
          <p:nvPr/>
        </p:nvSpPr>
        <p:spPr bwMode="auto">
          <a:xfrm>
            <a:off x="4051300" y="3195638"/>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1956B9"/>
                </a:solidFill>
                <a:latin typeface="微软雅黑" panose="020B0503020204020204" pitchFamily="34" charset="-122"/>
                <a:ea typeface="微软雅黑" panose="020B0503020204020204" pitchFamily="34" charset="-122"/>
              </a:rPr>
              <a:t>通信网络</a:t>
            </a:r>
          </a:p>
        </p:txBody>
      </p:sp>
      <p:sp>
        <p:nvSpPr>
          <p:cNvPr id="130086" name="Text Box 6"/>
          <p:cNvSpPr txBox="1">
            <a:spLocks noChangeArrowheads="1"/>
          </p:cNvSpPr>
          <p:nvPr/>
        </p:nvSpPr>
        <p:spPr bwMode="auto">
          <a:xfrm>
            <a:off x="5422900"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32" name="AutoShape 18"/>
          <p:cNvSpPr>
            <a:spLocks noChangeArrowheads="1"/>
          </p:cNvSpPr>
          <p:nvPr/>
        </p:nvSpPr>
        <p:spPr bwMode="auto">
          <a:xfrm>
            <a:off x="2233613"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flipV="1">
            <a:off x="6434138"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2233613"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flipV="1">
            <a:off x="6434138"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24"/>
          <p:cNvSpPr>
            <a:spLocks noChangeArrowheads="1"/>
          </p:cNvSpPr>
          <p:nvPr/>
        </p:nvSpPr>
        <p:spPr bwMode="auto">
          <a:xfrm>
            <a:off x="3259138"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AutoShape 24"/>
          <p:cNvSpPr>
            <a:spLocks noChangeArrowheads="1"/>
          </p:cNvSpPr>
          <p:nvPr/>
        </p:nvSpPr>
        <p:spPr bwMode="auto">
          <a:xfrm>
            <a:off x="5092700"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animBg="1"/>
      <p:bldP spid="33" grpId="0" animBg="1"/>
      <p:bldP spid="38" grpId="0" animBg="1"/>
      <p:bldP spid="39" grpId="0" animBg="1"/>
      <p:bldP spid="49" grpId="0" animBg="1"/>
      <p:bldP spid="5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1075" name="Rectangle 6"/>
          <p:cNvSpPr>
            <a:spLocks noChangeArrowheads="1"/>
          </p:cNvSpPr>
          <p:nvPr/>
        </p:nvSpPr>
        <p:spPr bwMode="auto">
          <a:xfrm>
            <a:off x="3454400" y="674688"/>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p>
        </p:txBody>
      </p:sp>
      <p:sp>
        <p:nvSpPr>
          <p:cNvPr id="4" name="圆角矩形 3"/>
          <p:cNvSpPr/>
          <p:nvPr/>
        </p:nvSpPr>
        <p:spPr>
          <a:xfrm>
            <a:off x="505072" y="1177740"/>
            <a:ext cx="3911480" cy="3147372"/>
          </a:xfrm>
          <a:prstGeom prst="roundRect">
            <a:avLst/>
          </a:prstGeom>
          <a:solidFill>
            <a:srgbClr val="B1D8F9"/>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圆角矩形 4"/>
          <p:cNvSpPr/>
          <p:nvPr/>
        </p:nvSpPr>
        <p:spPr>
          <a:xfrm>
            <a:off x="4764024" y="1177740"/>
            <a:ext cx="3874904" cy="3147372"/>
          </a:xfrm>
          <a:prstGeom prst="roundRect">
            <a:avLst/>
          </a:prstGeom>
          <a:solidFill>
            <a:srgbClr val="99FFCC"/>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1082" name="矩形 5"/>
          <p:cNvSpPr>
            <a:spLocks noChangeArrowheads="1"/>
          </p:cNvSpPr>
          <p:nvPr/>
        </p:nvSpPr>
        <p:spPr bwMode="auto">
          <a:xfrm>
            <a:off x="1221359"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好处</a:t>
            </a:r>
          </a:p>
        </p:txBody>
      </p:sp>
      <p:sp>
        <p:nvSpPr>
          <p:cNvPr id="131083" name="矩形 6"/>
          <p:cNvSpPr>
            <a:spLocks noChangeArrowheads="1"/>
          </p:cNvSpPr>
          <p:nvPr/>
        </p:nvSpPr>
        <p:spPr bwMode="auto">
          <a:xfrm>
            <a:off x="1283272" y="1955800"/>
            <a:ext cx="244157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各层之间是独立的。</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灵活性好。</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结构上可分割开。</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易于实现和维护。</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能促进标准化工作。  </a:t>
            </a:r>
          </a:p>
        </p:txBody>
      </p:sp>
      <p:sp>
        <p:nvSpPr>
          <p:cNvPr id="131084" name="矩形 7"/>
          <p:cNvSpPr>
            <a:spLocks noChangeArrowheads="1"/>
          </p:cNvSpPr>
          <p:nvPr/>
        </p:nvSpPr>
        <p:spPr bwMode="auto">
          <a:xfrm>
            <a:off x="5356353"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缺点</a:t>
            </a:r>
          </a:p>
        </p:txBody>
      </p:sp>
      <p:sp>
        <p:nvSpPr>
          <p:cNvPr id="131085" name="矩形 8"/>
          <p:cNvSpPr>
            <a:spLocks noChangeArrowheads="1"/>
          </p:cNvSpPr>
          <p:nvPr/>
        </p:nvSpPr>
        <p:spPr bwMode="auto">
          <a:xfrm>
            <a:off x="5475415" y="1955800"/>
            <a:ext cx="261461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5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降低效率。</a:t>
            </a:r>
            <a:endParaRPr lang="en-US" altLang="zh-CN"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B050"/>
              </a:buClr>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有些功能会在不同的层次中重复出现，因而产生了额外开销</a:t>
            </a:r>
            <a:r>
              <a:rPr lang="zh-CN" altLang="en-US"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AutoShape 5"/>
          <p:cNvSpPr>
            <a:spLocks noChangeArrowheads="1"/>
          </p:cNvSpPr>
          <p:nvPr/>
        </p:nvSpPr>
        <p:spPr bwMode="auto">
          <a:xfrm>
            <a:off x="505072" y="155130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2099" name="Rectangle 6"/>
          <p:cNvSpPr>
            <a:spLocks noChangeArrowheads="1"/>
          </p:cNvSpPr>
          <p:nvPr/>
        </p:nvSpPr>
        <p:spPr bwMode="auto">
          <a:xfrm>
            <a:off x="3622675" y="1527493"/>
            <a:ext cx="19812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层数多少要适当</a:t>
            </a:r>
          </a:p>
        </p:txBody>
      </p:sp>
      <p:sp>
        <p:nvSpPr>
          <p:cNvPr id="132100" name="Rectangle 68"/>
          <p:cNvSpPr>
            <a:spLocks noChangeArrowheads="1"/>
          </p:cNvSpPr>
          <p:nvPr/>
        </p:nvSpPr>
        <p:spPr bwMode="auto">
          <a:xfrm>
            <a:off x="505072" y="1948180"/>
            <a:ext cx="813385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层数太少，就会使每一层的协议太复杂。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层数太多，又会在描述和综合各层功能的系统工程任务时遇到较多的困难。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solidFill>
                  <a:srgbClr val="7030A0"/>
                </a:solidFill>
                <a:latin typeface="Times New Roman" pitchFamily="18" charset="0"/>
                <a:ea typeface="微软雅黑" pitchFamily="34" charset="-122"/>
              </a:rPr>
              <a:t>简单的网络</a:t>
            </a:r>
          </a:p>
        </p:txBody>
      </p:sp>
      <p:sp>
        <p:nvSpPr>
          <p:cNvPr id="27666"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solidFill>
                  <a:srgbClr val="7030A0"/>
                </a:solidFill>
                <a:latin typeface="Times New Roman" pitchFamily="18" charset="0"/>
                <a:ea typeface="微软雅黑" pitchFamily="34" charset="-122"/>
              </a:rPr>
              <a:t>复杂的网络</a:t>
            </a:r>
          </a:p>
        </p:txBody>
      </p:sp>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3463269" y="67027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用“图”表示网络</a:t>
            </a: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3" name="组合 2"/>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230" name="Text Box 1185"/>
          <p:cNvSpPr txBox="1">
            <a:spLocks noChangeArrowheads="1"/>
          </p:cNvSpPr>
          <p:nvPr/>
        </p:nvSpPr>
        <p:spPr bwMode="auto">
          <a:xfrm>
            <a:off x="2932605" y="1545983"/>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1" name="Text Box 1524"/>
          <p:cNvSpPr txBox="1">
            <a:spLocks noChangeArrowheads="1"/>
          </p:cNvSpPr>
          <p:nvPr/>
        </p:nvSpPr>
        <p:spPr bwMode="auto">
          <a:xfrm>
            <a:off x="3008186" y="1983470"/>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链路</a:t>
            </a:r>
          </a:p>
        </p:txBody>
      </p:sp>
      <p:sp>
        <p:nvSpPr>
          <p:cNvPr id="233" name="Text Box 1185"/>
          <p:cNvSpPr txBox="1">
            <a:spLocks noChangeArrowheads="1"/>
          </p:cNvSpPr>
          <p:nvPr/>
        </p:nvSpPr>
        <p:spPr bwMode="auto">
          <a:xfrm>
            <a:off x="6342858" y="1222289"/>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sp>
        <p:nvSpPr>
          <p:cNvPr id="234" name="Text Box 1524"/>
          <p:cNvSpPr txBox="1">
            <a:spLocks noChangeArrowheads="1"/>
          </p:cNvSpPr>
          <p:nvPr/>
        </p:nvSpPr>
        <p:spPr bwMode="auto">
          <a:xfrm>
            <a:off x="6259240" y="20568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链路</a:t>
            </a:r>
          </a:p>
        </p:txBody>
      </p:sp>
      <p:sp>
        <p:nvSpPr>
          <p:cNvPr id="235" name="Text Box 1185"/>
          <p:cNvSpPr txBox="1">
            <a:spLocks noChangeArrowheads="1"/>
          </p:cNvSpPr>
          <p:nvPr/>
        </p:nvSpPr>
        <p:spPr bwMode="auto">
          <a:xfrm>
            <a:off x="8035364" y="207929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结点</a:t>
            </a:r>
          </a:p>
        </p:txBody>
      </p:sp>
      <p:grpSp>
        <p:nvGrpSpPr>
          <p:cNvPr id="2" name="组合 1"/>
          <p:cNvGrpSpPr/>
          <p:nvPr/>
        </p:nvGrpSpPr>
        <p:grpSpPr>
          <a:xfrm>
            <a:off x="178755" y="3224951"/>
            <a:ext cx="1482726" cy="1392888"/>
            <a:chOff x="178755" y="3405495"/>
            <a:chExt cx="1482726" cy="1392888"/>
          </a:xfrm>
        </p:grpSpPr>
        <p:sp>
          <p:nvSpPr>
            <p:cNvPr id="27703"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770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770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770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771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5"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2" name="Group 1356"/>
            <p:cNvGrpSpPr>
              <a:grpSpLocks/>
            </p:cNvGrpSpPr>
            <p:nvPr/>
          </p:nvGrpSpPr>
          <p:grpSpPr bwMode="auto">
            <a:xfrm rot="20527939">
              <a:off x="740202" y="4528170"/>
              <a:ext cx="327628" cy="211123"/>
              <a:chOff x="2949" y="196"/>
              <a:chExt cx="941" cy="598"/>
            </a:xfrm>
            <a:solidFill>
              <a:schemeClr val="bg1"/>
            </a:solidFill>
          </p:grpSpPr>
          <p:sp>
            <p:nvSpPr>
              <p:cNvPr id="193"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4"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5"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6"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7"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8"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199"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09"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sz="2000" b="1">
                  <a:solidFill>
                    <a:srgbClr val="000000"/>
                  </a:solidFill>
                </a:endParaRPr>
              </a:p>
            </p:txBody>
          </p:sp>
          <p:sp>
            <p:nvSpPr>
              <p:cNvPr id="21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a:p>
            </p:txBody>
          </p:sp>
          <p:sp>
            <p:nvSpPr>
              <p:cNvPr id="22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a:p>
            </p:txBody>
          </p:sp>
          <p:sp>
            <p:nvSpPr>
              <p:cNvPr id="21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a:p>
            </p:txBody>
          </p:sp>
        </p:grpSp>
        <p:sp>
          <p:nvSpPr>
            <p:cNvPr id="221"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1155378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5"/>
          <p:cNvSpPr>
            <a:spLocks noChangeArrowheads="1"/>
          </p:cNvSpPr>
          <p:nvPr/>
        </p:nvSpPr>
        <p:spPr bwMode="auto">
          <a:xfrm>
            <a:off x="505072" y="67214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3123" name="Rectangle 6"/>
          <p:cNvSpPr>
            <a:spLocks noChangeArrowheads="1"/>
          </p:cNvSpPr>
          <p:nvPr/>
        </p:nvSpPr>
        <p:spPr bwMode="auto">
          <a:xfrm>
            <a:off x="3367088" y="649923"/>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各层完成的主要功能</a:t>
            </a:r>
            <a:endParaRPr lang="zh-CN" altLang="en-US" sz="2000" b="1">
              <a:solidFill>
                <a:schemeClr val="bg1"/>
              </a:solidFill>
              <a:ea typeface="微软雅黑" panose="020B0503020204020204" pitchFamily="34" charset="-122"/>
            </a:endParaRPr>
          </a:p>
        </p:txBody>
      </p:sp>
      <p:sp>
        <p:nvSpPr>
          <p:cNvPr id="133124" name="Rectangle 68"/>
          <p:cNvSpPr>
            <a:spLocks noChangeArrowheads="1"/>
          </p:cNvSpPr>
          <p:nvPr/>
        </p:nvSpPr>
        <p:spPr bwMode="auto">
          <a:xfrm>
            <a:off x="505072" y="1041591"/>
            <a:ext cx="813385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差错控制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使相应层次对等方的通信更加可靠。</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流量控制</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发送端的发送速率必须使接收端来得及接收，不要太快。</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分段和重装</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发送端将要发送的数据块划分为更小的单位，在接收端将其还原。</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复用和分用</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发送端几个高层会话复用一条低层的连接，在接收端再进行分用。</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连接建立和释放</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交换数据前先建立一条逻辑连接，数据传送结束后释放连接。</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5"/>
          <p:cNvSpPr>
            <a:spLocks noChangeArrowheads="1"/>
          </p:cNvSpPr>
          <p:nvPr/>
        </p:nvSpPr>
        <p:spPr bwMode="auto">
          <a:xfrm>
            <a:off x="505072" y="799910"/>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4147" name="Rectangle 6"/>
          <p:cNvSpPr>
            <a:spLocks noChangeArrowheads="1"/>
          </p:cNvSpPr>
          <p:nvPr/>
        </p:nvSpPr>
        <p:spPr bwMode="auto">
          <a:xfrm>
            <a:off x="3219450" y="7776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计算机网络的体系结构</a:t>
            </a:r>
          </a:p>
        </p:txBody>
      </p:sp>
      <p:sp>
        <p:nvSpPr>
          <p:cNvPr id="134148" name="Rectangle 68"/>
          <p:cNvSpPr>
            <a:spLocks noChangeArrowheads="1"/>
          </p:cNvSpPr>
          <p:nvPr/>
        </p:nvSpPr>
        <p:spPr bwMode="auto">
          <a:xfrm>
            <a:off x="505072" y="1196785"/>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计算机网络的体系结构 </a:t>
            </a:r>
            <a:r>
              <a:rPr lang="en-US" altLang="zh-CN" sz="2000" b="1" dirty="0">
                <a:latin typeface="微软雅黑" panose="020B0503020204020204" pitchFamily="34" charset="-122"/>
                <a:ea typeface="微软雅黑" panose="020B0503020204020204" pitchFamily="34" charset="-122"/>
              </a:rPr>
              <a:t>(architecture) </a:t>
            </a:r>
            <a:r>
              <a:rPr lang="zh-CN" altLang="en-US" sz="2000" b="1" dirty="0">
                <a:latin typeface="微软雅黑" panose="020B0503020204020204" pitchFamily="34" charset="-122"/>
                <a:ea typeface="微软雅黑" panose="020B0503020204020204" pitchFamily="34" charset="-122"/>
              </a:rPr>
              <a:t>是计算机网络的各层及其协议的集合。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体系结构就是这个计算机网络及其部件</a:t>
            </a:r>
            <a:r>
              <a:rPr lang="zh-CN" altLang="en-US" sz="2000" b="1" dirty="0">
                <a:solidFill>
                  <a:srgbClr val="0000FF"/>
                </a:solidFill>
                <a:latin typeface="微软雅黑" panose="020B0503020204020204" pitchFamily="34" charset="-122"/>
                <a:ea typeface="微软雅黑" panose="020B0503020204020204" pitchFamily="34" charset="-122"/>
              </a:rPr>
              <a:t>所应完成的功能的精确定义</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实现 </a:t>
            </a:r>
            <a:r>
              <a:rPr lang="en-US" altLang="zh-CN" sz="2000" b="1" dirty="0">
                <a:latin typeface="微软雅黑" panose="020B0503020204020204" pitchFamily="34" charset="-122"/>
                <a:ea typeface="微软雅黑" panose="020B0503020204020204" pitchFamily="34" charset="-122"/>
              </a:rPr>
              <a:t>(implementation) </a:t>
            </a:r>
            <a:r>
              <a:rPr lang="zh-CN" altLang="en-US" sz="2000" b="1" dirty="0">
                <a:latin typeface="微软雅黑" panose="020B0503020204020204" pitchFamily="34" charset="-122"/>
                <a:ea typeface="微软雅黑" panose="020B0503020204020204" pitchFamily="34" charset="-122"/>
              </a:rPr>
              <a:t>是遵循这种体系结构的前提下用何种硬件或软件完成这些功能的问题。</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体系结构是抽象的，而实现则是具体的，是真正在运行的计算机硬件和软件。</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5"/>
          <p:cNvSpPr>
            <a:spLocks noChangeArrowheads="1"/>
          </p:cNvSpPr>
          <p:nvPr/>
        </p:nvSpPr>
        <p:spPr bwMode="auto">
          <a:xfrm>
            <a:off x="505072" y="94132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5171" name="Rectangle 6"/>
          <p:cNvSpPr>
            <a:spLocks noChangeArrowheads="1"/>
          </p:cNvSpPr>
          <p:nvPr/>
        </p:nvSpPr>
        <p:spPr bwMode="auto">
          <a:xfrm>
            <a:off x="2323628" y="898398"/>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5172" name="Rectangle 8"/>
          <p:cNvSpPr>
            <a:spLocks noChangeArrowheads="1"/>
          </p:cNvSpPr>
          <p:nvPr/>
        </p:nvSpPr>
        <p:spPr bwMode="auto">
          <a:xfrm>
            <a:off x="505072" y="1393762"/>
            <a:ext cx="8133856"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的七层协议体系结构的概念清楚，理论也较完整，但它既复杂又不实用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是四层体系结构：应用层、运输层、网际层和网络接口层。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但最下面的网络接口层并没有具体内容。</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因此往往采取折中的办法，即综合 </a:t>
            </a:r>
            <a:r>
              <a:rPr lang="en-US" altLang="zh-CN" sz="2000" b="1" dirty="0">
                <a:solidFill>
                  <a:srgbClr val="0000FF"/>
                </a:solidFill>
                <a:latin typeface="微软雅黑" panose="020B0503020204020204" pitchFamily="34" charset="-122"/>
                <a:ea typeface="微软雅黑" panose="020B0503020204020204" pitchFamily="34" charset="-122"/>
              </a:rPr>
              <a:t>OSI </a:t>
            </a:r>
            <a:r>
              <a:rPr lang="zh-CN" altLang="en-US" sz="2000" b="1" dirty="0">
                <a:solidFill>
                  <a:srgbClr val="0000FF"/>
                </a:solidFill>
                <a:latin typeface="微软雅黑" panose="020B0503020204020204" pitchFamily="34" charset="-122"/>
                <a:ea typeface="微软雅黑" panose="020B0503020204020204" pitchFamily="34" charset="-122"/>
              </a:rPr>
              <a:t>和 </a:t>
            </a:r>
            <a:r>
              <a:rPr lang="en-US" altLang="zh-CN" sz="2000" b="1" dirty="0">
                <a:solidFill>
                  <a:srgbClr val="0000FF"/>
                </a:solidFill>
                <a:latin typeface="微软雅黑" panose="020B0503020204020204" pitchFamily="34" charset="-122"/>
                <a:ea typeface="微软雅黑" panose="020B0503020204020204" pitchFamily="34" charset="-122"/>
              </a:rPr>
              <a:t>TCP/IP </a:t>
            </a:r>
            <a:r>
              <a:rPr lang="zh-CN" altLang="en-US" sz="2000" b="1" dirty="0">
                <a:solidFill>
                  <a:srgbClr val="0000FF"/>
                </a:solidFill>
                <a:latin typeface="微软雅黑" panose="020B0503020204020204" pitchFamily="34" charset="-122"/>
                <a:ea typeface="微软雅黑" panose="020B0503020204020204" pitchFamily="34" charset="-122"/>
              </a:rPr>
              <a:t>的优点，采用一种只有五层协议的体系结构 。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6199"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1" name="Freeform 59"/>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2" name="Freeform 60"/>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3" name="Freeform 61"/>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4" name="Freeform 62"/>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5" name="Freeform 63"/>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6"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07"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08"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09"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36210"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36211"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12"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13"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100" b="1">
                <a:latin typeface="微软雅黑" panose="020B0503020204020204" pitchFamily="34" charset="-122"/>
                <a:ea typeface="微软雅黑" panose="020B0503020204020204" pitchFamily="34" charset="-122"/>
              </a:rPr>
              <a:t>7</a:t>
            </a:r>
          </a:p>
          <a:p>
            <a:pPr>
              <a:lnSpc>
                <a:spcPct val="190000"/>
              </a:lnSpc>
            </a:pPr>
            <a:r>
              <a:rPr kumimoji="1" lang="en-US" altLang="zh-CN" sz="1100" b="1">
                <a:latin typeface="微软雅黑" panose="020B0503020204020204" pitchFamily="34" charset="-122"/>
                <a:ea typeface="微软雅黑" panose="020B0503020204020204" pitchFamily="34" charset="-122"/>
              </a:rPr>
              <a:t>6</a:t>
            </a: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136214"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1956B9"/>
                </a:solidFill>
                <a:latin typeface="微软雅黑" panose="020B0503020204020204" pitchFamily="34" charset="-122"/>
                <a:ea typeface="微软雅黑" panose="020B0503020204020204" pitchFamily="34" charset="-122"/>
              </a:rPr>
              <a:t>OSI </a:t>
            </a:r>
            <a:r>
              <a:rPr kumimoji="1" lang="zh-CN" altLang="en-US" sz="1400" b="1">
                <a:solidFill>
                  <a:srgbClr val="1956B9"/>
                </a:solidFill>
                <a:latin typeface="微软雅黑" panose="020B0503020204020204" pitchFamily="34" charset="-122"/>
                <a:ea typeface="微软雅黑" panose="020B0503020204020204" pitchFamily="34" charset="-122"/>
              </a:rPr>
              <a:t>的体系结构</a:t>
            </a:r>
          </a:p>
        </p:txBody>
      </p:sp>
      <p:sp>
        <p:nvSpPr>
          <p:cNvPr id="136215"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7" name="Freeform 70"/>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8" name="Freeform 71"/>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9"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20"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网络接口层</a:t>
            </a:r>
          </a:p>
        </p:txBody>
      </p:sp>
      <p:sp>
        <p:nvSpPr>
          <p:cNvPr id="136221" name="Text Box 9"/>
          <p:cNvSpPr txBox="1">
            <a:spLocks noChangeArrowheads="1"/>
          </p:cNvSpPr>
          <p:nvPr/>
        </p:nvSpPr>
        <p:spPr bwMode="auto">
          <a:xfrm>
            <a:off x="3857625" y="2905125"/>
            <a:ext cx="790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网际层 </a:t>
            </a:r>
            <a:r>
              <a:rPr kumimoji="1" lang="en-US" altLang="zh-CN" sz="1100" b="1">
                <a:latin typeface="微软雅黑" panose="020B0503020204020204" pitchFamily="34" charset="-122"/>
                <a:ea typeface="微软雅黑" panose="020B0503020204020204" pitchFamily="34" charset="-122"/>
              </a:rPr>
              <a:t>IP</a:t>
            </a:r>
          </a:p>
        </p:txBody>
      </p:sp>
      <p:sp>
        <p:nvSpPr>
          <p:cNvPr id="136222"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a:latin typeface="微软雅黑" panose="020B0503020204020204" pitchFamily="34" charset="-122"/>
                <a:ea typeface="微软雅黑" panose="020B0503020204020204" pitchFamily="34" charset="-122"/>
              </a:rPr>
              <a:t>(</a:t>
            </a:r>
            <a:r>
              <a:rPr kumimoji="1" lang="zh-CN" altLang="en-US" sz="1100" b="1">
                <a:latin typeface="微软雅黑" panose="020B0503020204020204" pitchFamily="34" charset="-122"/>
                <a:ea typeface="微软雅黑" panose="020B0503020204020204" pitchFamily="34" charset="-122"/>
              </a:rPr>
              <a:t>各种应用层协议，如</a:t>
            </a:r>
          </a:p>
          <a:p>
            <a:pPr algn="ctr"/>
            <a:r>
              <a:rPr kumimoji="1" lang="en-US" altLang="zh-CN" sz="1100" b="1">
                <a:latin typeface="微软雅黑" panose="020B0503020204020204" pitchFamily="34" charset="-122"/>
                <a:ea typeface="微软雅黑" panose="020B0503020204020204" pitchFamily="34" charset="-122"/>
              </a:rPr>
              <a:t>DNS, HTTP, SMTP </a:t>
            </a:r>
            <a:r>
              <a:rPr kumimoji="1" lang="zh-CN" altLang="zh-CN" sz="1100" b="1">
                <a:latin typeface="微软雅黑" panose="020B0503020204020204" pitchFamily="34" charset="-122"/>
                <a:ea typeface="微软雅黑" panose="020B0503020204020204" pitchFamily="34" charset="-122"/>
              </a:rPr>
              <a:t>等</a:t>
            </a:r>
            <a:r>
              <a:rPr kumimoji="1" lang="en-US" altLang="zh-CN" sz="1100" b="1">
                <a:latin typeface="微软雅黑" panose="020B0503020204020204" pitchFamily="34" charset="-122"/>
                <a:ea typeface="微软雅黑" panose="020B0503020204020204" pitchFamily="34" charset="-122"/>
              </a:rPr>
              <a:t>)</a:t>
            </a:r>
          </a:p>
        </p:txBody>
      </p:sp>
      <p:sp>
        <p:nvSpPr>
          <p:cNvPr id="136223" name="Text Box 41"/>
          <p:cNvSpPr txBox="1">
            <a:spLocks noChangeArrowheads="1"/>
          </p:cNvSpPr>
          <p:nvPr/>
        </p:nvSpPr>
        <p:spPr bwMode="auto">
          <a:xfrm>
            <a:off x="3432175" y="2605088"/>
            <a:ext cx="15732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a:latin typeface="微软雅黑" panose="020B0503020204020204" pitchFamily="34" charset="-122"/>
                <a:ea typeface="微软雅黑" panose="020B0503020204020204" pitchFamily="34" charset="-122"/>
              </a:rPr>
              <a:t>运输层 </a:t>
            </a:r>
            <a:r>
              <a:rPr kumimoji="1" lang="en-US" altLang="zh-CN" sz="1100" b="1">
                <a:latin typeface="微软雅黑" panose="020B0503020204020204" pitchFamily="34" charset="-122"/>
                <a:ea typeface="微软雅黑" panose="020B0503020204020204" pitchFamily="34" charset="-122"/>
              </a:rPr>
              <a:t>(TCP </a:t>
            </a:r>
            <a:r>
              <a:rPr kumimoji="1" lang="zh-CN" altLang="en-US" sz="1100" b="1">
                <a:latin typeface="微软雅黑" panose="020B0503020204020204" pitchFamily="34" charset="-122"/>
                <a:ea typeface="微软雅黑" panose="020B0503020204020204" pitchFamily="34" charset="-122"/>
              </a:rPr>
              <a:t>或 </a:t>
            </a:r>
            <a:r>
              <a:rPr kumimoji="1" lang="en-US" altLang="zh-CN" sz="1100" b="1">
                <a:latin typeface="微软雅黑" panose="020B0503020204020204" pitchFamily="34" charset="-122"/>
                <a:ea typeface="微软雅黑" panose="020B0503020204020204" pitchFamily="34" charset="-122"/>
              </a:rPr>
              <a:t>UDP)</a:t>
            </a:r>
          </a:p>
        </p:txBody>
      </p:sp>
      <p:sp>
        <p:nvSpPr>
          <p:cNvPr id="136224"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的体系结构</a:t>
            </a:r>
          </a:p>
        </p:txBody>
      </p:sp>
      <p:sp>
        <p:nvSpPr>
          <p:cNvPr id="136225"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(a)</a:t>
            </a:r>
          </a:p>
        </p:txBody>
      </p:sp>
      <p:sp>
        <p:nvSpPr>
          <p:cNvPr id="136226"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(b)</a:t>
            </a:r>
          </a:p>
        </p:txBody>
      </p:sp>
      <p:sp>
        <p:nvSpPr>
          <p:cNvPr id="136227"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136228"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0" name="Freeform 102"/>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1" name="Freeform 103"/>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2" name="Freeform 104"/>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3"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34"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35"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36"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37"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38"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46"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p>
        </p:txBody>
      </p:sp>
      <p:sp>
        <p:nvSpPr>
          <p:cNvPr id="136240"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（这一层并没有具体内容）</a:t>
            </a:r>
          </a:p>
        </p:txBody>
      </p:sp>
      <p:sp>
        <p:nvSpPr>
          <p:cNvPr id="136241"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anose="020B0503020204020204" pitchFamily="34" charset="-122"/>
                <a:ea typeface="微软雅黑" panose="020B0503020204020204" pitchFamily="34" charset="-122"/>
              </a:rPr>
              <a:t>计算机网络体系结构：</a:t>
            </a:r>
            <a:r>
              <a:rPr lang="en-US" altLang="zh-CN" sz="1400" b="1">
                <a:solidFill>
                  <a:srgbClr val="0000FF"/>
                </a:solidFill>
                <a:latin typeface="微软雅黑" panose="020B0503020204020204" pitchFamily="34" charset="-122"/>
                <a:ea typeface="微软雅黑" panose="020B0503020204020204" pitchFamily="34" charset="-122"/>
              </a:rPr>
              <a:t>(a) OSI </a:t>
            </a:r>
            <a:r>
              <a:rPr lang="zh-CN" altLang="zh-CN" sz="1400" b="1">
                <a:solidFill>
                  <a:srgbClr val="0000FF"/>
                </a:solidFill>
                <a:latin typeface="微软雅黑" panose="020B0503020204020204" pitchFamily="34" charset="-122"/>
                <a:ea typeface="微软雅黑" panose="020B0503020204020204" pitchFamily="34" charset="-122"/>
              </a:rPr>
              <a:t>的七层协议；</a:t>
            </a:r>
            <a:r>
              <a:rPr lang="en-US" altLang="zh-CN" sz="1400" b="1">
                <a:solidFill>
                  <a:srgbClr val="0000FF"/>
                </a:solidFill>
                <a:latin typeface="微软雅黑" panose="020B0503020204020204" pitchFamily="34" charset="-122"/>
                <a:ea typeface="微软雅黑" panose="020B0503020204020204" pitchFamily="34" charset="-122"/>
              </a:rPr>
              <a:t>(b) TCP/IP </a:t>
            </a:r>
            <a:r>
              <a:rPr lang="zh-CN" altLang="zh-CN" sz="1400" b="1">
                <a:solidFill>
                  <a:srgbClr val="0000FF"/>
                </a:solidFill>
                <a:latin typeface="微软雅黑" panose="020B0503020204020204" pitchFamily="34" charset="-122"/>
                <a:ea typeface="微软雅黑" panose="020B0503020204020204" pitchFamily="34" charset="-122"/>
              </a:rPr>
              <a:t>的四层协议；</a:t>
            </a:r>
            <a:r>
              <a:rPr lang="en-US" altLang="zh-CN" sz="1400" b="1">
                <a:solidFill>
                  <a:srgbClr val="0000FF"/>
                </a:solidFill>
                <a:latin typeface="微软雅黑" panose="020B0503020204020204" pitchFamily="34" charset="-122"/>
                <a:ea typeface="微软雅黑" panose="020B0503020204020204" pitchFamily="34" charset="-122"/>
              </a:rPr>
              <a:t>(c) </a:t>
            </a:r>
            <a:r>
              <a:rPr lang="zh-CN" altLang="zh-CN" sz="1400" b="1">
                <a:solidFill>
                  <a:srgbClr val="0000FF"/>
                </a:solidFill>
                <a:latin typeface="微软雅黑" panose="020B0503020204020204" pitchFamily="34" charset="-122"/>
                <a:ea typeface="微软雅黑" panose="020B0503020204020204" pitchFamily="34" charset="-122"/>
              </a:rPr>
              <a:t>五层协议</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5072" y="658739"/>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2323628" y="615813"/>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367088" y="612775"/>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五层协议的体系结构</a:t>
            </a: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数据链路层 </a:t>
            </a:r>
            <a:r>
              <a:rPr lang="en-US" altLang="zh-CN" sz="1600" b="1">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5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25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8243"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824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4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5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5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5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5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5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5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6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6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6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6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6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826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827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2" name="Text Box 31"/>
          <p:cNvSpPr txBox="1">
            <a:spLocks noChangeArrowheads="1"/>
          </p:cNvSpPr>
          <p:nvPr/>
        </p:nvSpPr>
        <p:spPr bwMode="auto">
          <a:xfrm>
            <a:off x="2454275" y="165258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应用进程数据先传送到应用层</a:t>
            </a:r>
          </a:p>
        </p:txBody>
      </p:sp>
      <p:sp>
        <p:nvSpPr>
          <p:cNvPr id="33" name="Text Box 32"/>
          <p:cNvSpPr txBox="1">
            <a:spLocks noChangeArrowheads="1"/>
          </p:cNvSpPr>
          <p:nvPr/>
        </p:nvSpPr>
        <p:spPr bwMode="auto">
          <a:xfrm>
            <a:off x="2454275" y="1966913"/>
            <a:ext cx="29733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加上应用层首部，成为应用层 </a:t>
            </a:r>
            <a:r>
              <a:rPr kumimoji="1" lang="en-US" altLang="zh-CN" sz="1400" b="1">
                <a:latin typeface="微软雅黑" panose="020B0503020204020204" pitchFamily="34" charset="-122"/>
                <a:ea typeface="微软雅黑" panose="020B0503020204020204" pitchFamily="34" charset="-122"/>
              </a:rPr>
              <a:t>PDU</a:t>
            </a:r>
          </a:p>
        </p:txBody>
      </p:sp>
      <p:sp>
        <p:nvSpPr>
          <p:cNvPr id="34" name="矩形 33"/>
          <p:cNvSpPr>
            <a:spLocks noChangeArrowheads="1"/>
          </p:cNvSpPr>
          <p:nvPr/>
        </p:nvSpPr>
        <p:spPr bwMode="auto">
          <a:xfrm>
            <a:off x="2552700" y="2325688"/>
            <a:ext cx="4181475" cy="78740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400" b="1">
                <a:latin typeface="微软雅黑" panose="020B0503020204020204" pitchFamily="34" charset="-122"/>
                <a:ea typeface="微软雅黑" panose="020B0503020204020204" pitchFamily="34" charset="-122"/>
              </a:rPr>
              <a:t>PDU (Protocol Data Unit)</a:t>
            </a:r>
            <a:r>
              <a:rPr kumimoji="1" lang="zh-CN" altLang="en-US" sz="1400" b="1">
                <a:latin typeface="微软雅黑" panose="020B0503020204020204" pitchFamily="34" charset="-122"/>
                <a:ea typeface="微软雅黑" panose="020B0503020204020204" pitchFamily="34" charset="-122"/>
              </a:rPr>
              <a:t>：协议数据单元。</a:t>
            </a:r>
            <a:endParaRPr kumimoji="1" lang="en-US" altLang="zh-CN" sz="1400" b="1">
              <a:latin typeface="微软雅黑" panose="020B0503020204020204" pitchFamily="34" charset="-122"/>
              <a:ea typeface="微软雅黑" panose="020B0503020204020204" pitchFamily="34" charset="-122"/>
            </a:endParaRPr>
          </a:p>
          <a:p>
            <a:pPr>
              <a:lnSpc>
                <a:spcPct val="110000"/>
              </a:lnSpc>
            </a:pPr>
            <a:r>
              <a:rPr kumimoji="1" lang="en-US" altLang="zh-CN" sz="1400" b="1">
                <a:latin typeface="微软雅黑" panose="020B0503020204020204" pitchFamily="34" charset="-122"/>
                <a:ea typeface="微软雅黑" panose="020B0503020204020204" pitchFamily="34" charset="-122"/>
              </a:rPr>
              <a:t>OSI </a:t>
            </a:r>
            <a:r>
              <a:rPr kumimoji="1" lang="zh-CN" altLang="zh-CN" sz="1400" b="1">
                <a:latin typeface="微软雅黑" panose="020B0503020204020204" pitchFamily="34" charset="-122"/>
                <a:ea typeface="微软雅黑" panose="020B0503020204020204" pitchFamily="34" charset="-122"/>
              </a:rPr>
              <a:t>参考模型把对等层次之间传送的数据单位称为该层的协议数据单元</a:t>
            </a:r>
            <a:r>
              <a:rPr kumimoji="1" lang="en-US" altLang="zh-CN" sz="1400" b="1">
                <a:latin typeface="微软雅黑" panose="020B0503020204020204" pitchFamily="34" charset="-122"/>
                <a:ea typeface="微软雅黑" panose="020B0503020204020204" pitchFamily="34" charset="-122"/>
              </a:rPr>
              <a:t> PDU</a:t>
            </a:r>
            <a:r>
              <a:rPr kumimoji="1" lang="zh-CN" altLang="en-US" sz="1400" b="1">
                <a:latin typeface="微软雅黑" panose="020B0503020204020204" pitchFamily="34" charset="-122"/>
                <a:ea typeface="微软雅黑" panose="020B0503020204020204" pitchFamily="34" charset="-122"/>
              </a:rPr>
              <a:t>。</a:t>
            </a:r>
            <a:endParaRPr kumimoji="1" lang="en-US" altLang="zh-CN" sz="1400" b="1">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1765300" y="204152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927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7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7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7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7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7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7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8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8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8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8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8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8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929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929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6" name="AutoShape 29"/>
          <p:cNvSpPr>
            <a:spLocks noChangeArrowheads="1"/>
          </p:cNvSpPr>
          <p:nvPr/>
        </p:nvSpPr>
        <p:spPr bwMode="auto">
          <a:xfrm flipV="1">
            <a:off x="1765300" y="23066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39299" name="Text Box 31"/>
          <p:cNvSpPr txBox="1">
            <a:spLocks noChangeArrowheads="1"/>
          </p:cNvSpPr>
          <p:nvPr/>
        </p:nvSpPr>
        <p:spPr bwMode="auto">
          <a:xfrm>
            <a:off x="2428875" y="2120900"/>
            <a:ext cx="24876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再传送到运输层</a:t>
            </a:r>
          </a:p>
        </p:txBody>
      </p:sp>
      <p:sp>
        <p:nvSpPr>
          <p:cNvPr id="38" name="Text Box 32"/>
          <p:cNvSpPr txBox="1">
            <a:spLocks noChangeArrowheads="1"/>
          </p:cNvSpPr>
          <p:nvPr/>
        </p:nvSpPr>
        <p:spPr bwMode="auto">
          <a:xfrm>
            <a:off x="2428875" y="2505075"/>
            <a:ext cx="287813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加上运输层首部，成为运输层报文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029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29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29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29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0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0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0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30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30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30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1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1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1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031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032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27003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0323" name="Text Box 31"/>
          <p:cNvSpPr txBox="1">
            <a:spLocks noChangeArrowheads="1"/>
          </p:cNvSpPr>
          <p:nvPr/>
        </p:nvSpPr>
        <p:spPr bwMode="auto">
          <a:xfrm>
            <a:off x="2428875" y="2516188"/>
            <a:ext cx="233997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运输层报文再传送到网络层</a:t>
            </a:r>
          </a:p>
        </p:txBody>
      </p:sp>
      <p:sp>
        <p:nvSpPr>
          <p:cNvPr id="37" name="Text Box 32"/>
          <p:cNvSpPr txBox="1">
            <a:spLocks noChangeArrowheads="1"/>
          </p:cNvSpPr>
          <p:nvPr/>
        </p:nvSpPr>
        <p:spPr bwMode="auto">
          <a:xfrm>
            <a:off x="2428875" y="2898775"/>
            <a:ext cx="37020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加上网络层首部，成为 </a:t>
            </a:r>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132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2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2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2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2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2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2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3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3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3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3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3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3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134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134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084513"/>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1347" name="Text Box 31"/>
          <p:cNvSpPr txBox="1">
            <a:spLocks noChangeArrowheads="1"/>
          </p:cNvSpPr>
          <p:nvPr/>
        </p:nvSpPr>
        <p:spPr bwMode="auto">
          <a:xfrm>
            <a:off x="2428875" y="2898775"/>
            <a:ext cx="25717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数据报再传送到数据链路层</a:t>
            </a:r>
          </a:p>
        </p:txBody>
      </p:sp>
      <p:sp>
        <p:nvSpPr>
          <p:cNvPr id="37" name="Text Box 32"/>
          <p:cNvSpPr txBox="1">
            <a:spLocks noChangeArrowheads="1"/>
          </p:cNvSpPr>
          <p:nvPr/>
        </p:nvSpPr>
        <p:spPr bwMode="auto">
          <a:xfrm>
            <a:off x="2428875" y="3282950"/>
            <a:ext cx="35956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234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4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4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4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4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4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5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5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5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5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5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5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6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236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236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43217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2371" name="Text Box 31"/>
          <p:cNvSpPr txBox="1">
            <a:spLocks noChangeArrowheads="1"/>
          </p:cNvSpPr>
          <p:nvPr/>
        </p:nvSpPr>
        <p:spPr bwMode="auto">
          <a:xfrm>
            <a:off x="2428875" y="324643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数据链路层帧再传送到物理层</a:t>
            </a:r>
          </a:p>
        </p:txBody>
      </p:sp>
      <p:sp>
        <p:nvSpPr>
          <p:cNvPr id="37" name="Text Box 32"/>
          <p:cNvSpPr txBox="1">
            <a:spLocks noChangeArrowheads="1"/>
          </p:cNvSpPr>
          <p:nvPr/>
        </p:nvSpPr>
        <p:spPr bwMode="auto">
          <a:xfrm>
            <a:off x="2428875" y="3613150"/>
            <a:ext cx="34163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282"/>
          <p:cNvGrpSpPr>
            <a:grpSpLocks/>
          </p:cNvGrpSpPr>
          <p:nvPr/>
        </p:nvGrpSpPr>
        <p:grpSpPr bwMode="auto">
          <a:xfrm>
            <a:off x="673983" y="1195226"/>
            <a:ext cx="3360987" cy="2299844"/>
            <a:chOff x="1680" y="240"/>
            <a:chExt cx="2529" cy="1270"/>
          </a:xfrm>
          <a:scene3d>
            <a:camera prst="orthographicFront">
              <a:rot lat="0" lon="0" rev="0"/>
            </a:camera>
            <a:lightRig rig="contrasting" dir="t">
              <a:rot lat="0" lon="0" rev="7800000"/>
            </a:lightRig>
          </a:scene3d>
        </p:grpSpPr>
        <p:sp>
          <p:nvSpPr>
            <p:cNvPr id="163"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4"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5"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6"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7"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8"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9"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0"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1"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7" name="组合 6"/>
          <p:cNvGrpSpPr/>
          <p:nvPr/>
        </p:nvGrpSpPr>
        <p:grpSpPr>
          <a:xfrm>
            <a:off x="1137102" y="1439863"/>
            <a:ext cx="2573344" cy="1809582"/>
            <a:chOff x="1137102" y="1439863"/>
            <a:chExt cx="2573344" cy="1809582"/>
          </a:xfrm>
        </p:grpSpPr>
        <p:sp>
          <p:nvSpPr>
            <p:cNvPr id="6"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57" name="Group 204"/>
            <p:cNvGrpSpPr>
              <a:grpSpLocks/>
            </p:cNvGrpSpPr>
            <p:nvPr/>
          </p:nvGrpSpPr>
          <p:grpSpPr bwMode="auto">
            <a:xfrm>
              <a:off x="2173744" y="1439863"/>
              <a:ext cx="800099" cy="695325"/>
              <a:chOff x="1148" y="1715"/>
              <a:chExt cx="504" cy="438"/>
            </a:xfrm>
          </p:grpSpPr>
          <p:sp>
            <p:nvSpPr>
              <p:cNvPr id="27795"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96"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9" name="Group 194"/>
            <p:cNvGrpSpPr>
              <a:grpSpLocks/>
            </p:cNvGrpSpPr>
            <p:nvPr/>
          </p:nvGrpSpPr>
          <p:grpSpPr bwMode="auto">
            <a:xfrm>
              <a:off x="2000702" y="2620229"/>
              <a:ext cx="646113" cy="629216"/>
              <a:chOff x="975" y="2584"/>
              <a:chExt cx="407" cy="438"/>
            </a:xfrm>
          </p:grpSpPr>
          <p:sp>
            <p:nvSpPr>
              <p:cNvPr id="277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0" name="Group 195"/>
            <p:cNvGrpSpPr>
              <a:grpSpLocks/>
            </p:cNvGrpSpPr>
            <p:nvPr/>
          </p:nvGrpSpPr>
          <p:grpSpPr bwMode="auto">
            <a:xfrm>
              <a:off x="1137102" y="2091591"/>
              <a:ext cx="646113" cy="629216"/>
              <a:chOff x="975" y="2584"/>
              <a:chExt cx="407" cy="438"/>
            </a:xfrm>
          </p:grpSpPr>
          <p:sp>
            <p:nvSpPr>
              <p:cNvPr id="2771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01" name="Group 198"/>
            <p:cNvGrpSpPr>
              <a:grpSpLocks/>
            </p:cNvGrpSpPr>
            <p:nvPr/>
          </p:nvGrpSpPr>
          <p:grpSpPr bwMode="auto">
            <a:xfrm>
              <a:off x="3064333" y="2404329"/>
              <a:ext cx="646113" cy="629216"/>
              <a:chOff x="975" y="2584"/>
              <a:chExt cx="407" cy="438"/>
            </a:xfrm>
          </p:grpSpPr>
          <p:sp>
            <p:nvSpPr>
              <p:cNvPr id="2771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771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用“云”表示网络：主机在“云”里</a:t>
            </a:r>
          </a:p>
        </p:txBody>
      </p:sp>
      <p:grpSp>
        <p:nvGrpSpPr>
          <p:cNvPr id="15" name="Group 1504"/>
          <p:cNvGrpSpPr>
            <a:grpSpLocks/>
          </p:cNvGrpSpPr>
          <p:nvPr/>
        </p:nvGrpSpPr>
        <p:grpSpPr bwMode="auto">
          <a:xfrm>
            <a:off x="4267201" y="1122257"/>
            <a:ext cx="4702628" cy="3352276"/>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4658186" y="1485377"/>
            <a:ext cx="3952117" cy="2759539"/>
            <a:chOff x="4658186" y="1485377"/>
            <a:chExt cx="3952117" cy="2759539"/>
          </a:xfrm>
        </p:grpSpPr>
        <p:sp>
          <p:nvSpPr>
            <p:cNvPr id="27" name="Line 1481"/>
            <p:cNvSpPr>
              <a:spLocks noChangeShapeType="1"/>
            </p:cNvSpPr>
            <p:nvPr/>
          </p:nvSpPr>
          <p:spPr bwMode="auto">
            <a:xfrm flipH="1">
              <a:off x="6458121" y="2647882"/>
              <a:ext cx="82550" cy="7080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5951708" y="2285932"/>
              <a:ext cx="506413" cy="274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5726283" y="3160645"/>
              <a:ext cx="1325563" cy="23177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5983458" y="1569970"/>
              <a:ext cx="409575" cy="87312"/>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5245271" y="2276407"/>
              <a:ext cx="738187" cy="889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6608087" y="1596060"/>
              <a:ext cx="343602" cy="21950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7344967" y="1957933"/>
              <a:ext cx="772091" cy="67089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7183255" y="1972761"/>
              <a:ext cx="15258" cy="65362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5969171" y="1835082"/>
              <a:ext cx="1082675" cy="4143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5737396" y="1746182"/>
              <a:ext cx="165100" cy="528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6542258" y="2664686"/>
              <a:ext cx="600366" cy="720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7285811" y="2628831"/>
              <a:ext cx="750285" cy="1661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5770874" y="2365307"/>
              <a:ext cx="49071" cy="56832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7070054" y="2700170"/>
              <a:ext cx="198830" cy="55199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5511967" y="158720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1" name="Line 1445"/>
            <p:cNvSpPr>
              <a:spLocks noChangeShapeType="1"/>
            </p:cNvSpPr>
            <p:nvPr/>
          </p:nvSpPr>
          <p:spPr bwMode="auto">
            <a:xfrm flipH="1">
              <a:off x="7280446" y="2736782"/>
              <a:ext cx="819150" cy="6191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971" y="214782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058" y="319285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788" y="254401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752" y="217775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4608" y="148537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0158" y="287172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6135179" y="237778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6247891" y="253811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7697" name="Text Box 1524"/>
            <p:cNvSpPr txBox="1">
              <a:spLocks noChangeArrowheads="1"/>
            </p:cNvSpPr>
            <p:nvPr/>
          </p:nvSpPr>
          <p:spPr bwMode="auto">
            <a:xfrm>
              <a:off x="5600867" y="165864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210" name="Line 1453"/>
            <p:cNvSpPr>
              <a:spLocks noChangeShapeType="1"/>
            </p:cNvSpPr>
            <p:nvPr/>
          </p:nvSpPr>
          <p:spPr bwMode="auto">
            <a:xfrm flipH="1">
              <a:off x="5591983" y="3146647"/>
              <a:ext cx="169948" cy="5176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0" name="Group 1428"/>
            <p:cNvGrpSpPr>
              <a:grpSpLocks/>
            </p:cNvGrpSpPr>
            <p:nvPr/>
          </p:nvGrpSpPr>
          <p:grpSpPr bwMode="auto">
            <a:xfrm rot="20745072">
              <a:off x="5429415" y="272249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5477040" y="288124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0" name="Group 198"/>
            <p:cNvGrpSpPr>
              <a:grpSpLocks/>
            </p:cNvGrpSpPr>
            <p:nvPr/>
          </p:nvGrpSpPr>
          <p:grpSpPr bwMode="auto">
            <a:xfrm>
              <a:off x="5313474" y="3461610"/>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Line 1453"/>
            <p:cNvSpPr>
              <a:spLocks noChangeShapeType="1"/>
            </p:cNvSpPr>
            <p:nvPr/>
          </p:nvSpPr>
          <p:spPr bwMode="auto">
            <a:xfrm flipH="1">
              <a:off x="4928701" y="2394003"/>
              <a:ext cx="122898" cy="50681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4768337" y="212967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4863587" y="224874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188" name="Group 198"/>
            <p:cNvGrpSpPr>
              <a:grpSpLocks/>
            </p:cNvGrpSpPr>
            <p:nvPr/>
          </p:nvGrpSpPr>
          <p:grpSpPr bwMode="auto">
            <a:xfrm>
              <a:off x="4658186" y="2727455"/>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2" name="Line 1443"/>
            <p:cNvSpPr>
              <a:spLocks noChangeShapeType="1"/>
            </p:cNvSpPr>
            <p:nvPr/>
          </p:nvSpPr>
          <p:spPr bwMode="auto">
            <a:xfrm>
              <a:off x="8205299" y="2757980"/>
              <a:ext cx="111018" cy="65287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83" name="Group 1416"/>
            <p:cNvGrpSpPr>
              <a:grpSpLocks/>
            </p:cNvGrpSpPr>
            <p:nvPr/>
          </p:nvGrpSpPr>
          <p:grpSpPr bwMode="auto">
            <a:xfrm rot="282232">
              <a:off x="7853533" y="247802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7907508" y="253199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3" name="Group 198"/>
            <p:cNvGrpSpPr>
              <a:grpSpLocks/>
            </p:cNvGrpSpPr>
            <p:nvPr/>
          </p:nvGrpSpPr>
          <p:grpSpPr bwMode="auto">
            <a:xfrm>
              <a:off x="8076781" y="318602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3" name="Line 1452"/>
            <p:cNvSpPr>
              <a:spLocks noChangeShapeType="1"/>
            </p:cNvSpPr>
            <p:nvPr/>
          </p:nvSpPr>
          <p:spPr bwMode="auto">
            <a:xfrm flipV="1">
              <a:off x="7369142" y="1797050"/>
              <a:ext cx="745524" cy="13270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8" name="Group 1344"/>
            <p:cNvGrpSpPr>
              <a:grpSpLocks/>
            </p:cNvGrpSpPr>
            <p:nvPr/>
          </p:nvGrpSpPr>
          <p:grpSpPr bwMode="auto">
            <a:xfrm>
              <a:off x="6819620" y="158720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6910107" y="174754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06" name="Group 198"/>
            <p:cNvGrpSpPr>
              <a:grpSpLocks/>
            </p:cNvGrpSpPr>
            <p:nvPr/>
          </p:nvGrpSpPr>
          <p:grpSpPr bwMode="auto">
            <a:xfrm>
              <a:off x="7902586" y="154691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4" name="Line 1443"/>
            <p:cNvSpPr>
              <a:spLocks noChangeShapeType="1"/>
            </p:cNvSpPr>
            <p:nvPr/>
          </p:nvSpPr>
          <p:spPr bwMode="auto">
            <a:xfrm flipH="1">
              <a:off x="6995661" y="3410854"/>
              <a:ext cx="218156" cy="52444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15" name="Group 198"/>
            <p:cNvGrpSpPr>
              <a:grpSpLocks/>
            </p:cNvGrpSpPr>
            <p:nvPr/>
          </p:nvGrpSpPr>
          <p:grpSpPr bwMode="auto">
            <a:xfrm>
              <a:off x="6756125" y="3710464"/>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2" name="Group 1404"/>
            <p:cNvGrpSpPr>
              <a:grpSpLocks/>
            </p:cNvGrpSpPr>
            <p:nvPr/>
          </p:nvGrpSpPr>
          <p:grpSpPr bwMode="auto">
            <a:xfrm rot="20933218">
              <a:off x="6884026" y="307650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6899901" y="316540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nvGrpSpPr>
          <p:cNvPr id="191" name="Group 1282"/>
          <p:cNvGrpSpPr>
            <a:grpSpLocks/>
          </p:cNvGrpSpPr>
          <p:nvPr/>
        </p:nvGrpSpPr>
        <p:grpSpPr bwMode="auto">
          <a:xfrm>
            <a:off x="673983" y="1192936"/>
            <a:ext cx="3360987" cy="2299844"/>
            <a:chOff x="1680" y="240"/>
            <a:chExt cx="2529" cy="1270"/>
          </a:xfrm>
          <a:scene3d>
            <a:camera prst="orthographicFront">
              <a:rot lat="0" lon="0" rev="0"/>
            </a:camera>
            <a:lightRig rig="contrasting" dir="t">
              <a:rot lat="0" lon="0" rev="7800000"/>
            </a:lightRig>
          </a:scene3d>
        </p:grpSpPr>
        <p:sp>
          <p:nvSpPr>
            <p:cNvPr id="192"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3"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4"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5"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6"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7"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8"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9"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0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18" name="Group 1504"/>
          <p:cNvGrpSpPr>
            <a:grpSpLocks/>
          </p:cNvGrpSpPr>
          <p:nvPr/>
        </p:nvGrpSpPr>
        <p:grpSpPr bwMode="auto">
          <a:xfrm>
            <a:off x="4267201" y="1123081"/>
            <a:ext cx="4702628" cy="3352276"/>
            <a:chOff x="109" y="1226"/>
            <a:chExt cx="2516" cy="1675"/>
          </a:xfrm>
          <a:scene3d>
            <a:camera prst="orthographicFront">
              <a:rot lat="0" lon="0" rev="0"/>
            </a:camera>
            <a:lightRig rig="contrasting" dir="t">
              <a:rot lat="0" lon="0" rev="7800000"/>
            </a:lightRig>
          </a:scene3d>
        </p:grpSpPr>
        <p:grpSp>
          <p:nvGrpSpPr>
            <p:cNvPr id="219" name="Group 1505"/>
            <p:cNvGrpSpPr>
              <a:grpSpLocks/>
            </p:cNvGrpSpPr>
            <p:nvPr/>
          </p:nvGrpSpPr>
          <p:grpSpPr bwMode="auto">
            <a:xfrm>
              <a:off x="109" y="1226"/>
              <a:ext cx="2516" cy="1675"/>
              <a:chOff x="109" y="1226"/>
              <a:chExt cx="2516" cy="1675"/>
            </a:xfrm>
          </p:grpSpPr>
          <p:grpSp>
            <p:nvGrpSpPr>
              <p:cNvPr id="221" name="Group 1506"/>
              <p:cNvGrpSpPr>
                <a:grpSpLocks/>
              </p:cNvGrpSpPr>
              <p:nvPr/>
            </p:nvGrpSpPr>
            <p:grpSpPr bwMode="auto">
              <a:xfrm>
                <a:off x="109" y="1226"/>
                <a:ext cx="2516" cy="1675"/>
                <a:chOff x="109" y="1226"/>
                <a:chExt cx="2516" cy="1675"/>
              </a:xfrm>
            </p:grpSpPr>
            <p:sp>
              <p:nvSpPr>
                <p:cNvPr id="223"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7"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8"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9"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2"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20"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52" name="Text Box 1185"/>
          <p:cNvSpPr txBox="1">
            <a:spLocks noChangeArrowheads="1"/>
          </p:cNvSpPr>
          <p:nvPr/>
        </p:nvSpPr>
        <p:spPr bwMode="auto">
          <a:xfrm>
            <a:off x="1890808" y="3481951"/>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solidFill>
                  <a:srgbClr val="7030A0"/>
                </a:solidFill>
                <a:latin typeface="Times New Roman" pitchFamily="18" charset="0"/>
                <a:ea typeface="微软雅黑" pitchFamily="34" charset="-122"/>
              </a:rPr>
              <a:t>简单的网络</a:t>
            </a:r>
          </a:p>
        </p:txBody>
      </p:sp>
      <p:sp>
        <p:nvSpPr>
          <p:cNvPr id="253" name="Text Box 1318"/>
          <p:cNvSpPr txBox="1">
            <a:spLocks noChangeArrowheads="1"/>
          </p:cNvSpPr>
          <p:nvPr/>
        </p:nvSpPr>
        <p:spPr bwMode="auto">
          <a:xfrm>
            <a:off x="5470247" y="429474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solidFill>
                  <a:srgbClr val="7030A0"/>
                </a:solidFill>
                <a:latin typeface="Times New Roman" pitchFamily="18" charset="0"/>
                <a:ea typeface="微软雅黑" pitchFamily="34" charset="-122"/>
              </a:rPr>
              <a:t>复杂的网络</a:t>
            </a:r>
          </a:p>
        </p:txBody>
      </p:sp>
      <p:grpSp>
        <p:nvGrpSpPr>
          <p:cNvPr id="254" name="组合 253"/>
          <p:cNvGrpSpPr/>
          <p:nvPr/>
        </p:nvGrpSpPr>
        <p:grpSpPr>
          <a:xfrm>
            <a:off x="178755" y="3224951"/>
            <a:ext cx="1482726" cy="1392888"/>
            <a:chOff x="178755" y="3405495"/>
            <a:chExt cx="1482726" cy="1392888"/>
          </a:xfrm>
        </p:grpSpPr>
        <p:sp>
          <p:nvSpPr>
            <p:cNvPr id="255"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56"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57"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61"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 name="Group 1356"/>
            <p:cNvGrpSpPr>
              <a:grpSpLocks/>
            </p:cNvGrpSpPr>
            <p:nvPr/>
          </p:nvGrpSpPr>
          <p:grpSpPr bwMode="auto">
            <a:xfrm rot="20527939">
              <a:off x="740202" y="4528170"/>
              <a:ext cx="327628" cy="211123"/>
              <a:chOff x="2949" y="196"/>
              <a:chExt cx="941" cy="598"/>
            </a:xfrm>
            <a:solidFill>
              <a:schemeClr val="bg1"/>
            </a:solidFill>
          </p:grpSpPr>
          <p:sp>
            <p:nvSpPr>
              <p:cNvPr id="265"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6"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7"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8"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9"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70"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71"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72"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sz="2000" b="1">
                  <a:solidFill>
                    <a:srgbClr val="000000"/>
                  </a:solidFill>
                </a:endParaRPr>
              </a:p>
            </p:txBody>
          </p:sp>
          <p:sp>
            <p:nvSpPr>
              <p:cNvPr id="273"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a:p>
            </p:txBody>
          </p:sp>
          <p:sp>
            <p:nvSpPr>
              <p:cNvPr id="274"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a:p>
            </p:txBody>
          </p:sp>
          <p:sp>
            <p:nvSpPr>
              <p:cNvPr id="275"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a:p>
            </p:txBody>
          </p:sp>
        </p:grpSp>
        <p:sp>
          <p:nvSpPr>
            <p:cNvPr id="264"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127186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repeatCount="200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barn(outVertical)">
                                      <p:cBhvr>
                                        <p:cTn id="7" dur="3000"/>
                                        <p:tgtEl>
                                          <p:spTgt spid="218"/>
                                        </p:tgtEl>
                                      </p:cBhvr>
                                    </p:animEffect>
                                  </p:childTnLst>
                                </p:cTn>
                              </p:par>
                              <p:par>
                                <p:cTn id="8" presetID="16" presetClass="entr" presetSubtype="37" repeatCount="2000"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barn(outVertical)">
                                      <p:cBhvr>
                                        <p:cTn id="10" dur="3000"/>
                                        <p:tgtEl>
                                          <p:spTgt spid="191"/>
                                        </p:tgtEl>
                                      </p:cBhvr>
                                    </p:animEffect>
                                  </p:childTnLst>
                                </p:cTn>
                              </p:par>
                            </p:childTnLst>
                          </p:cTn>
                        </p:par>
                        <p:par>
                          <p:cTn id="11" fill="hold">
                            <p:stCondLst>
                              <p:cond delay="6000"/>
                            </p:stCondLst>
                            <p:childTnLst>
                              <p:par>
                                <p:cTn id="12" presetID="16" presetClass="exit" presetSubtype="37" fill="hold" nodeType="afterEffect">
                                  <p:stCondLst>
                                    <p:cond delay="0"/>
                                  </p:stCondLst>
                                  <p:childTnLst>
                                    <p:animEffect transition="out" filter="barn(outVertical)">
                                      <p:cBhvr>
                                        <p:cTn id="13" dur="2000"/>
                                        <p:tgtEl>
                                          <p:spTgt spid="218"/>
                                        </p:tgtEl>
                                      </p:cBhvr>
                                    </p:animEffect>
                                    <p:set>
                                      <p:cBhvr>
                                        <p:cTn id="14" dur="1" fill="hold">
                                          <p:stCondLst>
                                            <p:cond delay="1999"/>
                                          </p:stCondLst>
                                        </p:cTn>
                                        <p:tgtEl>
                                          <p:spTgt spid="218"/>
                                        </p:tgtEl>
                                        <p:attrNameLst>
                                          <p:attrName>style.visibility</p:attrName>
                                        </p:attrNameLst>
                                      </p:cBhvr>
                                      <p:to>
                                        <p:strVal val="hidden"/>
                                      </p:to>
                                    </p:set>
                                  </p:childTnLst>
                                </p:cTn>
                              </p:par>
                              <p:par>
                                <p:cTn id="15" presetID="16" presetClass="exit" presetSubtype="37" fill="hold" nodeType="withEffect">
                                  <p:stCondLst>
                                    <p:cond delay="0"/>
                                  </p:stCondLst>
                                  <p:childTnLst>
                                    <p:animEffect transition="out" filter="barn(outVertical)">
                                      <p:cBhvr>
                                        <p:cTn id="16" dur="2000"/>
                                        <p:tgtEl>
                                          <p:spTgt spid="191"/>
                                        </p:tgtEl>
                                      </p:cBhvr>
                                    </p:animEffect>
                                    <p:set>
                                      <p:cBhvr>
                                        <p:cTn id="17" dur="1" fill="hold">
                                          <p:stCondLst>
                                            <p:cond delay="1999"/>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9" name="圆角矩形 4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336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6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7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7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7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7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7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7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8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8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8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8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8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338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339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3394" name="Text Box 40"/>
          <p:cNvSpPr txBox="1">
            <a:spLocks noChangeArrowheads="1"/>
          </p:cNvSpPr>
          <p:nvPr/>
        </p:nvSpPr>
        <p:spPr bwMode="auto">
          <a:xfrm>
            <a:off x="3130550" y="3182938"/>
            <a:ext cx="32369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电信号（或光信号）在物理媒体中传播</a:t>
            </a:r>
          </a:p>
          <a:p>
            <a:pPr algn="ctr" eaLnBrk="0" hangingPunct="0"/>
            <a:r>
              <a:rPr kumimoji="1" lang="zh-CN" altLang="en-US" sz="1400" b="1">
                <a:latin typeface="微软雅黑" panose="020B0503020204020204" pitchFamily="34" charset="-122"/>
                <a:ea typeface="微软雅黑" panose="020B0503020204020204" pitchFamily="34" charset="-122"/>
              </a:rPr>
              <a:t>从发送端物理层传送到接收端物理层</a:t>
            </a:r>
          </a:p>
        </p:txBody>
      </p:sp>
      <p:sp>
        <p:nvSpPr>
          <p:cNvPr id="36" name="AutoShape 25"/>
          <p:cNvSpPr>
            <a:spLocks noChangeArrowheads="1"/>
          </p:cNvSpPr>
          <p:nvPr/>
        </p:nvSpPr>
        <p:spPr bwMode="auto">
          <a:xfrm flipV="1">
            <a:off x="1790700" y="3889375"/>
            <a:ext cx="312738" cy="3048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
        <p:nvSpPr>
          <p:cNvPr id="143396" name="Text Box 26"/>
          <p:cNvSpPr txBox="1">
            <a:spLocks noChangeArrowheads="1"/>
          </p:cNvSpPr>
          <p:nvPr/>
        </p:nvSpPr>
        <p:spPr bwMode="auto">
          <a:xfrm>
            <a:off x="3937000" y="395128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物理传输媒体</a:t>
            </a:r>
          </a:p>
        </p:txBody>
      </p:sp>
      <p:sp>
        <p:nvSpPr>
          <p:cNvPr id="38" name="AutoShape 27"/>
          <p:cNvSpPr>
            <a:spLocks noChangeArrowheads="1"/>
          </p:cNvSpPr>
          <p:nvPr/>
        </p:nvSpPr>
        <p:spPr bwMode="auto">
          <a:xfrm rot="5400000">
            <a:off x="3590132"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sp>
        <p:nvSpPr>
          <p:cNvPr id="39" name="AutoShape 28"/>
          <p:cNvSpPr>
            <a:spLocks noChangeArrowheads="1"/>
          </p:cNvSpPr>
          <p:nvPr/>
        </p:nvSpPr>
        <p:spPr bwMode="auto">
          <a:xfrm rot="5400000">
            <a:off x="5553869"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grpSp>
        <p:nvGrpSpPr>
          <p:cNvPr id="40" name="Group 34"/>
          <p:cNvGrpSpPr/>
          <p:nvPr/>
        </p:nvGrpSpPr>
        <p:grpSpPr bwMode="auto">
          <a:xfrm>
            <a:off x="2407978" y="4055724"/>
            <a:ext cx="841456" cy="101715"/>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43" name="Group 37"/>
          <p:cNvGrpSpPr/>
          <p:nvPr/>
        </p:nvGrpSpPr>
        <p:grpSpPr bwMode="auto">
          <a:xfrm>
            <a:off x="6004294" y="4054569"/>
            <a:ext cx="841456" cy="104026"/>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46" name="AutoShape 42"/>
          <p:cNvSpPr>
            <a:spLocks noChangeArrowheads="1"/>
          </p:cNvSpPr>
          <p:nvPr/>
        </p:nvSpPr>
        <p:spPr bwMode="auto">
          <a:xfrm rot="5400000" flipH="1">
            <a:off x="7131050" y="3840163"/>
            <a:ext cx="314325" cy="311150"/>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439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39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39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39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39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39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39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9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40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40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40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40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40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40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441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441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Text Box 30"/>
          <p:cNvSpPr txBox="1">
            <a:spLocks noChangeArrowheads="1"/>
          </p:cNvSpPr>
          <p:nvPr/>
        </p:nvSpPr>
        <p:spPr bwMode="auto">
          <a:xfrm>
            <a:off x="3486150" y="3436938"/>
            <a:ext cx="34163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物理层接收到比特流，上交给数据链路层</a:t>
            </a:r>
          </a:p>
        </p:txBody>
      </p:sp>
      <p:sp>
        <p:nvSpPr>
          <p:cNvPr id="36" name="AutoShape 31"/>
          <p:cNvSpPr>
            <a:spLocks noChangeArrowheads="1"/>
          </p:cNvSpPr>
          <p:nvPr/>
        </p:nvSpPr>
        <p:spPr bwMode="auto">
          <a:xfrm rot="10800000" flipV="1">
            <a:off x="7239000" y="338931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541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1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1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1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2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2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2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2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2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2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3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3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3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543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544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203700" y="2919413"/>
            <a:ext cx="2698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a:t>
            </a: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取出数据部分，上交给网络层</a:t>
            </a:r>
          </a:p>
        </p:txBody>
      </p:sp>
      <p:sp>
        <p:nvSpPr>
          <p:cNvPr id="35" name="AutoShape 31"/>
          <p:cNvSpPr>
            <a:spLocks noChangeArrowheads="1"/>
          </p:cNvSpPr>
          <p:nvPr/>
        </p:nvSpPr>
        <p:spPr bwMode="auto">
          <a:xfrm rot="10800000" flipV="1">
            <a:off x="7239000" y="299402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644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4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4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4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4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4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4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5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5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5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5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5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5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646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646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581275"/>
            <a:ext cx="233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取出数据部分上交给运输层</a:t>
            </a:r>
          </a:p>
        </p:txBody>
      </p:sp>
      <p:sp>
        <p:nvSpPr>
          <p:cNvPr id="35" name="AutoShape 31"/>
          <p:cNvSpPr>
            <a:spLocks noChangeArrowheads="1"/>
          </p:cNvSpPr>
          <p:nvPr/>
        </p:nvSpPr>
        <p:spPr bwMode="auto">
          <a:xfrm rot="10800000" flipV="1">
            <a:off x="7239000" y="261937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746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6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6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6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6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6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7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7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7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7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7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7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8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748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748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211388"/>
            <a:ext cx="23399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取出数据部分上交给应用层</a:t>
            </a:r>
          </a:p>
        </p:txBody>
      </p:sp>
      <p:sp>
        <p:nvSpPr>
          <p:cNvPr id="35" name="AutoShape 31"/>
          <p:cNvSpPr>
            <a:spLocks noChangeArrowheads="1"/>
          </p:cNvSpPr>
          <p:nvPr/>
        </p:nvSpPr>
        <p:spPr bwMode="auto">
          <a:xfrm rot="10800000" flipV="1">
            <a:off x="7239000" y="223996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848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8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49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49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49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49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49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9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50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50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50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50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50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850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851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024313" y="1884363"/>
            <a:ext cx="28781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取出应用程序数据上交给应用进程</a:t>
            </a:r>
          </a:p>
        </p:txBody>
      </p:sp>
      <p:sp>
        <p:nvSpPr>
          <p:cNvPr id="35" name="AutoShape 31"/>
          <p:cNvSpPr>
            <a:spLocks noChangeArrowheads="1"/>
          </p:cNvSpPr>
          <p:nvPr/>
        </p:nvSpPr>
        <p:spPr bwMode="auto">
          <a:xfrm rot="10800000" flipV="1">
            <a:off x="7239000" y="1951038"/>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951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1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1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1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1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1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1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2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2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2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2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2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2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953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953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9538"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49539"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100" name="圆角矩形 9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4" name="AutoShape 4"/>
          <p:cNvSpPr>
            <a:spLocks noChangeArrowheads="1"/>
          </p:cNvSpPr>
          <p:nvPr/>
        </p:nvSpPr>
        <p:spPr bwMode="auto">
          <a:xfrm rot="16200000">
            <a:off x="4472781" y="965994"/>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0536" name="Text Box 29"/>
          <p:cNvSpPr txBox="1">
            <a:spLocks noChangeArrowheads="1"/>
          </p:cNvSpPr>
          <p:nvPr/>
        </p:nvSpPr>
        <p:spPr bwMode="auto">
          <a:xfrm>
            <a:off x="1612900" y="1358900"/>
            <a:ext cx="781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nvGrpSpPr>
          <p:cNvPr id="150537" name="组合 35"/>
          <p:cNvGrpSpPr/>
          <p:nvPr/>
        </p:nvGrpSpPr>
        <p:grpSpPr bwMode="auto">
          <a:xfrm>
            <a:off x="1658938" y="1749425"/>
            <a:ext cx="639762" cy="2268538"/>
            <a:chOff x="1677593" y="2736942"/>
            <a:chExt cx="638487"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46538" y="314168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5</a:t>
              </a:r>
            </a:p>
          </p:txBody>
        </p:sp>
        <p:sp>
          <p:nvSpPr>
            <p:cNvPr id="150593" name="Text Box 7"/>
            <p:cNvSpPr txBox="1">
              <a:spLocks noChangeArrowheads="1"/>
            </p:cNvSpPr>
            <p:nvPr/>
          </p:nvSpPr>
          <p:spPr bwMode="auto">
            <a:xfrm>
              <a:off x="1946538" y="352135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4</a:t>
              </a:r>
            </a:p>
          </p:txBody>
        </p:sp>
        <p:sp>
          <p:nvSpPr>
            <p:cNvPr id="150594" name="Text Box 8"/>
            <p:cNvSpPr txBox="1">
              <a:spLocks noChangeArrowheads="1"/>
            </p:cNvSpPr>
            <p:nvPr/>
          </p:nvSpPr>
          <p:spPr bwMode="auto">
            <a:xfrm>
              <a:off x="1946538" y="3874604"/>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3</a:t>
              </a:r>
            </a:p>
          </p:txBody>
        </p:sp>
        <p:sp>
          <p:nvSpPr>
            <p:cNvPr id="150595" name="Text Box 9"/>
            <p:cNvSpPr txBox="1">
              <a:spLocks noChangeArrowheads="1"/>
            </p:cNvSpPr>
            <p:nvPr/>
          </p:nvSpPr>
          <p:spPr bwMode="auto">
            <a:xfrm>
              <a:off x="1946538" y="4247551"/>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2</a:t>
              </a:r>
            </a:p>
          </p:txBody>
        </p:sp>
        <p:sp>
          <p:nvSpPr>
            <p:cNvPr id="150596" name="Text Box 10"/>
            <p:cNvSpPr txBox="1">
              <a:spLocks noChangeArrowheads="1"/>
            </p:cNvSpPr>
            <p:nvPr/>
          </p:nvSpPr>
          <p:spPr bwMode="auto">
            <a:xfrm>
              <a:off x="1946538" y="4645478"/>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1</a:t>
              </a: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677593" y="2748817"/>
              <a:ext cx="5116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AP</a:t>
              </a:r>
              <a:r>
                <a:rPr kumimoji="1" lang="en-US" altLang="zh-CN" sz="1400" b="1" baseline="-25000">
                  <a:solidFill>
                    <a:srgbClr val="0000FF"/>
                  </a:solidFill>
                  <a:latin typeface="微软雅黑" panose="020B0503020204020204" pitchFamily="34" charset="-122"/>
                  <a:ea typeface="微软雅黑" panose="020B0503020204020204" pitchFamily="34" charset="-122"/>
                </a:rPr>
                <a:t>1</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6946900" y="1358900"/>
            <a:ext cx="7826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grpSp>
        <p:nvGrpSpPr>
          <p:cNvPr id="150539" name="组合 49"/>
          <p:cNvGrpSpPr/>
          <p:nvPr/>
        </p:nvGrpSpPr>
        <p:grpSpPr bwMode="auto">
          <a:xfrm>
            <a:off x="6921500" y="1720850"/>
            <a:ext cx="658813" cy="2297113"/>
            <a:chOff x="6957831" y="2709037"/>
            <a:chExt cx="658812"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0580" name="Text Box 16"/>
            <p:cNvSpPr txBox="1">
              <a:spLocks noChangeArrowheads="1"/>
            </p:cNvSpPr>
            <p:nvPr/>
          </p:nvSpPr>
          <p:spPr bwMode="auto">
            <a:xfrm>
              <a:off x="6957831" y="3118571"/>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0581" name="Text Box 17"/>
            <p:cNvSpPr txBox="1">
              <a:spLocks noChangeArrowheads="1"/>
            </p:cNvSpPr>
            <p:nvPr/>
          </p:nvSpPr>
          <p:spPr bwMode="auto">
            <a:xfrm>
              <a:off x="6957831" y="352681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0582" name="Text Box 18"/>
            <p:cNvSpPr txBox="1">
              <a:spLocks noChangeArrowheads="1"/>
            </p:cNvSpPr>
            <p:nvPr/>
          </p:nvSpPr>
          <p:spPr bwMode="auto">
            <a:xfrm>
              <a:off x="6957831" y="388958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0583" name="Text Box 19"/>
            <p:cNvSpPr txBox="1">
              <a:spLocks noChangeArrowheads="1"/>
            </p:cNvSpPr>
            <p:nvPr/>
          </p:nvSpPr>
          <p:spPr bwMode="auto">
            <a:xfrm>
              <a:off x="6957831" y="4254422"/>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0584" name="Text Box 20"/>
            <p:cNvSpPr txBox="1">
              <a:spLocks noChangeArrowheads="1"/>
            </p:cNvSpPr>
            <p:nvPr/>
          </p:nvSpPr>
          <p:spPr bwMode="auto">
            <a:xfrm>
              <a:off x="6957831" y="4622359"/>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0590" name="Text Box 33"/>
            <p:cNvSpPr txBox="1">
              <a:spLocks noChangeArrowheads="1"/>
            </p:cNvSpPr>
            <p:nvPr/>
          </p:nvSpPr>
          <p:spPr bwMode="auto">
            <a:xfrm>
              <a:off x="7072089" y="2748817"/>
              <a:ext cx="543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sp>
        <p:nvSpPr>
          <p:cNvPr id="63" name="Rectangle 30"/>
          <p:cNvSpPr>
            <a:spLocks noChangeArrowheads="1"/>
          </p:cNvSpPr>
          <p:nvPr/>
        </p:nvSpPr>
        <p:spPr bwMode="auto">
          <a:xfrm>
            <a:off x="4267200" y="17002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64" name="Group 31"/>
          <p:cNvGrpSpPr/>
          <p:nvPr/>
        </p:nvGrpSpPr>
        <p:grpSpPr bwMode="auto">
          <a:xfrm>
            <a:off x="3232150" y="1625600"/>
            <a:ext cx="1036638" cy="714375"/>
            <a:chOff x="1683" y="1503"/>
            <a:chExt cx="880" cy="657"/>
          </a:xfrm>
        </p:grpSpPr>
        <p:sp>
          <p:nvSpPr>
            <p:cNvPr id="150576" name="Text Box 32"/>
            <p:cNvSpPr txBox="1">
              <a:spLocks noChangeArrowheads="1"/>
            </p:cNvSpPr>
            <p:nvPr/>
          </p:nvSpPr>
          <p:spPr bwMode="auto">
            <a:xfrm>
              <a:off x="1683" y="1503"/>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应用层首部</a:t>
              </a: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5</a:t>
              </a:r>
            </a:p>
          </p:txBody>
        </p:sp>
      </p:grpSp>
      <p:sp>
        <p:nvSpPr>
          <p:cNvPr id="68" name="Rectangle 35"/>
          <p:cNvSpPr>
            <a:spLocks noChangeArrowheads="1"/>
          </p:cNvSpPr>
          <p:nvPr/>
        </p:nvSpPr>
        <p:spPr bwMode="auto">
          <a:xfrm>
            <a:off x="2719388" y="3671888"/>
            <a:ext cx="3844925" cy="244475"/>
          </a:xfrm>
          <a:prstGeom prst="rect">
            <a:avLst/>
          </a:prstGeom>
          <a:solidFill>
            <a:schemeClr val="bg1"/>
          </a:solidFill>
          <a:ln w="9525">
            <a:solidFill>
              <a:schemeClr val="tx1"/>
            </a:solidFill>
            <a:miter lim="800000"/>
          </a:ln>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sp>
        <p:nvSpPr>
          <p:cNvPr id="69" name="Rectangle 37"/>
          <p:cNvSpPr>
            <a:spLocks noChangeArrowheads="1"/>
          </p:cNvSpPr>
          <p:nvPr/>
        </p:nvSpPr>
        <p:spPr bwMode="auto">
          <a:xfrm>
            <a:off x="4267200" y="20939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70" name="Group 38"/>
          <p:cNvGrpSpPr/>
          <p:nvPr/>
        </p:nvGrpSpPr>
        <p:grpSpPr bwMode="auto">
          <a:xfrm>
            <a:off x="3894163" y="2488897"/>
            <a:ext cx="2295440" cy="245571"/>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400" b="1" dirty="0">
                  <a:latin typeface="微软雅黑" panose="020B0503020204020204" pitchFamily="34" charset="-122"/>
                  <a:ea typeface="微软雅黑" panose="020B0503020204020204" pitchFamily="34" charset="-122"/>
                </a:rPr>
                <a:t>H</a:t>
              </a:r>
              <a:r>
                <a:rPr lang="en-US" altLang="zh-CN" sz="1400" b="1" baseline="-25000" dirty="0">
                  <a:latin typeface="微软雅黑" panose="020B0503020204020204" pitchFamily="34" charset="-122"/>
                  <a:ea typeface="微软雅黑" panose="020B0503020204020204" pitchFamily="34" charset="-122"/>
                </a:rPr>
                <a:t>5</a:t>
              </a: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3" name="Group 41"/>
          <p:cNvGrpSpPr/>
          <p:nvPr/>
        </p:nvGrpSpPr>
        <p:grpSpPr bwMode="auto">
          <a:xfrm>
            <a:off x="3519488" y="2882900"/>
            <a:ext cx="2670175" cy="246063"/>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7" name="Group 45"/>
          <p:cNvGrpSpPr/>
          <p:nvPr/>
        </p:nvGrpSpPr>
        <p:grpSpPr bwMode="auto">
          <a:xfrm>
            <a:off x="3146425" y="3278188"/>
            <a:ext cx="3043238" cy="244475"/>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3</a:t>
              </a: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82" name="Group 50"/>
          <p:cNvGrpSpPr/>
          <p:nvPr/>
        </p:nvGrpSpPr>
        <p:grpSpPr bwMode="auto">
          <a:xfrm>
            <a:off x="1764700" y="1924954"/>
            <a:ext cx="3536154" cy="329240"/>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1762347" y="2310698"/>
            <a:ext cx="3306611" cy="289036"/>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1762347" y="2704041"/>
            <a:ext cx="3067648" cy="277082"/>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1761170" y="3098481"/>
            <a:ext cx="2813386" cy="321633"/>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1761170" y="3484227"/>
            <a:ext cx="2648584" cy="341193"/>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2851150" y="1992313"/>
            <a:ext cx="1042988" cy="741362"/>
            <a:chOff x="1359" y="1840"/>
            <a:chExt cx="886"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0567" name="Text Box 67"/>
            <p:cNvSpPr txBox="1">
              <a:spLocks noChangeArrowheads="1"/>
            </p:cNvSpPr>
            <p:nvPr/>
          </p:nvSpPr>
          <p:spPr bwMode="auto">
            <a:xfrm>
              <a:off x="1359" y="1840"/>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运输层首部</a:t>
              </a: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1" name="Group 69"/>
          <p:cNvGrpSpPr/>
          <p:nvPr/>
        </p:nvGrpSpPr>
        <p:grpSpPr bwMode="auto">
          <a:xfrm>
            <a:off x="2495550" y="2322513"/>
            <a:ext cx="1023938" cy="806450"/>
            <a:chOff x="1057" y="2144"/>
            <a:chExt cx="87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0564" name="Text Box 71"/>
            <p:cNvSpPr txBox="1">
              <a:spLocks noChangeArrowheads="1"/>
            </p:cNvSpPr>
            <p:nvPr/>
          </p:nvSpPr>
          <p:spPr bwMode="auto">
            <a:xfrm>
              <a:off x="1057" y="2144"/>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网络层首部</a:t>
              </a: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 name="Group 73"/>
          <p:cNvGrpSpPr/>
          <p:nvPr/>
        </p:nvGrpSpPr>
        <p:grpSpPr bwMode="auto">
          <a:xfrm>
            <a:off x="2303463" y="2652713"/>
            <a:ext cx="842962" cy="869950"/>
            <a:chOff x="894" y="2448"/>
            <a:chExt cx="71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2</a:t>
              </a:r>
            </a:p>
          </p:txBody>
        </p:sp>
        <p:sp>
          <p:nvSpPr>
            <p:cNvPr id="150561" name="Text Box 75"/>
            <p:cNvSpPr txBox="1">
              <a:spLocks noChangeArrowheads="1"/>
            </p:cNvSpPr>
            <p:nvPr/>
          </p:nvSpPr>
          <p:spPr bwMode="auto">
            <a:xfrm>
              <a:off x="894" y="244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首部</a:t>
              </a: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9" name="Group 77"/>
          <p:cNvGrpSpPr/>
          <p:nvPr/>
        </p:nvGrpSpPr>
        <p:grpSpPr bwMode="auto">
          <a:xfrm>
            <a:off x="6189663" y="2674938"/>
            <a:ext cx="762000" cy="847725"/>
            <a:chOff x="4195" y="2468"/>
            <a:chExt cx="64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T</a:t>
              </a:r>
              <a:r>
                <a:rPr lang="en-US" altLang="zh-CN" sz="1200" b="1" baseline="-25000">
                  <a:latin typeface="微软雅黑" panose="020B0503020204020204" pitchFamily="34" charset="-122"/>
                  <a:ea typeface="微软雅黑" panose="020B0503020204020204" pitchFamily="34" charset="-122"/>
                </a:rPr>
                <a:t>2</a:t>
              </a: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59" name="Text Box 80"/>
            <p:cNvSpPr txBox="1">
              <a:spLocks noChangeArrowheads="1"/>
            </p:cNvSpPr>
            <p:nvPr/>
          </p:nvSpPr>
          <p:spPr bwMode="auto">
            <a:xfrm>
              <a:off x="4294" y="246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尾部</a:t>
              </a:r>
            </a:p>
          </p:txBody>
        </p:sp>
      </p:grpSp>
      <p:sp>
        <p:nvSpPr>
          <p:cNvPr id="150556" name="Text Box 36"/>
          <p:cNvSpPr txBox="1">
            <a:spLocks noChangeArrowheads="1"/>
          </p:cNvSpPr>
          <p:nvPr/>
        </p:nvSpPr>
        <p:spPr bwMode="auto">
          <a:xfrm>
            <a:off x="2670175" y="1185863"/>
            <a:ext cx="38766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微软雅黑" panose="020B0503020204020204" pitchFamily="34" charset="-122"/>
                <a:ea typeface="微软雅黑" panose="020B0503020204020204" pitchFamily="34" charset="-122"/>
              </a:rPr>
              <a:t>注意观察加入或剥去首部（尾部）的层次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6"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7" name="圆角矩形 46"/>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156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6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6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6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6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6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6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7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7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7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7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7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7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8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158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158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1586" name="Text Box 31"/>
          <p:cNvSpPr txBox="1">
            <a:spLocks noChangeArrowheads="1"/>
          </p:cNvSpPr>
          <p:nvPr/>
        </p:nvSpPr>
        <p:spPr bwMode="auto">
          <a:xfrm>
            <a:off x="3373438" y="2638425"/>
            <a:ext cx="25558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主机 </a:t>
            </a:r>
            <a:r>
              <a:rPr kumimoji="1" lang="en-US" altLang="zh-CN" sz="1400" b="1">
                <a:latin typeface="微软雅黑" panose="020B0503020204020204" pitchFamily="34" charset="-122"/>
                <a:ea typeface="微软雅黑" panose="020B0503020204020204" pitchFamily="34" charset="-122"/>
              </a:rPr>
              <a:t>2 </a:t>
            </a:r>
            <a:r>
              <a:rPr kumimoji="1" lang="zh-CN" altLang="en-US" sz="1400" b="1">
                <a:latin typeface="微软雅黑" panose="020B0503020204020204" pitchFamily="34" charset="-122"/>
                <a:ea typeface="微软雅黑" panose="020B0503020204020204" pitchFamily="34" charset="-122"/>
              </a:rPr>
              <a:t>的物理层收到比特流后</a:t>
            </a:r>
          </a:p>
          <a:p>
            <a:pPr algn="ctr" eaLnBrk="0" hangingPunct="0"/>
            <a:r>
              <a:rPr kumimoji="1" lang="zh-CN" altLang="en-US" sz="1400" b="1">
                <a:latin typeface="微软雅黑" panose="020B0503020204020204" pitchFamily="34" charset="-122"/>
                <a:ea typeface="微软雅黑" panose="020B0503020204020204" pitchFamily="34" charset="-122"/>
              </a:rPr>
              <a:t>交给数据链路层</a:t>
            </a:r>
          </a:p>
        </p:txBody>
      </p:sp>
      <p:sp>
        <p:nvSpPr>
          <p:cNvPr id="35" name="Rectangle 30"/>
          <p:cNvSpPr>
            <a:spLocks noChangeArrowheads="1"/>
          </p:cNvSpPr>
          <p:nvPr/>
        </p:nvSpPr>
        <p:spPr bwMode="auto">
          <a:xfrm>
            <a:off x="2535238" y="3636963"/>
            <a:ext cx="4318000" cy="27463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grpSp>
        <p:nvGrpSpPr>
          <p:cNvPr id="36" name="Group 32"/>
          <p:cNvGrpSpPr/>
          <p:nvPr/>
        </p:nvGrpSpPr>
        <p:grpSpPr bwMode="auto">
          <a:xfrm>
            <a:off x="2535238" y="3194050"/>
            <a:ext cx="4318000" cy="276225"/>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grpSp>
        <p:nvGrpSpPr>
          <p:cNvPr id="44" name="组合 43"/>
          <p:cNvGrpSpPr/>
          <p:nvPr/>
        </p:nvGrpSpPr>
        <p:grpSpPr bwMode="auto">
          <a:xfrm>
            <a:off x="4284663" y="3346450"/>
            <a:ext cx="3167062" cy="396875"/>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50" name="圆角矩形 4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258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8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8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8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8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8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59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9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9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9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9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9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60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260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260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2610" name="Text Box 35"/>
          <p:cNvSpPr txBox="1">
            <a:spLocks noChangeArrowheads="1"/>
          </p:cNvSpPr>
          <p:nvPr/>
        </p:nvSpPr>
        <p:spPr bwMode="auto">
          <a:xfrm>
            <a:off x="3203575" y="2354263"/>
            <a:ext cx="28765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数据链路层剥去帧首部和帧尾部后</a:t>
            </a:r>
          </a:p>
          <a:p>
            <a:pPr algn="ctr" eaLnBrk="0" hangingPunct="0"/>
            <a:r>
              <a:rPr kumimoji="1" lang="zh-CN" altLang="en-US" sz="1400" b="1">
                <a:latin typeface="微软雅黑" panose="020B0503020204020204" pitchFamily="34" charset="-122"/>
                <a:ea typeface="微软雅黑" panose="020B0503020204020204" pitchFamily="34" charset="-122"/>
              </a:rPr>
              <a:t>把帧的数据部分交给网络层</a:t>
            </a:r>
          </a:p>
        </p:txBody>
      </p:sp>
      <p:grpSp>
        <p:nvGrpSpPr>
          <p:cNvPr id="46" name="Group 2"/>
          <p:cNvGrpSpPr/>
          <p:nvPr/>
        </p:nvGrpSpPr>
        <p:grpSpPr bwMode="auto">
          <a:xfrm>
            <a:off x="3127375" y="2886075"/>
            <a:ext cx="3151188" cy="255588"/>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sp>
        <p:nvSpPr>
          <p:cNvPr id="51" name="Rectangle 36"/>
          <p:cNvSpPr>
            <a:spLocks noChangeArrowheads="1"/>
          </p:cNvSpPr>
          <p:nvPr/>
        </p:nvSpPr>
        <p:spPr bwMode="auto">
          <a:xfrm>
            <a:off x="2686050" y="3294063"/>
            <a:ext cx="441325" cy="25400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52" name="Rectangle 37"/>
          <p:cNvSpPr>
            <a:spLocks noChangeArrowheads="1"/>
          </p:cNvSpPr>
          <p:nvPr/>
        </p:nvSpPr>
        <p:spPr bwMode="auto">
          <a:xfrm>
            <a:off x="6278563" y="3295650"/>
            <a:ext cx="387350" cy="254000"/>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53" name="Group 38"/>
          <p:cNvGrpSpPr/>
          <p:nvPr/>
        </p:nvGrpSpPr>
        <p:grpSpPr bwMode="auto">
          <a:xfrm>
            <a:off x="3127375" y="3295650"/>
            <a:ext cx="3151188" cy="254000"/>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311650" y="3003550"/>
            <a:ext cx="3168650" cy="396875"/>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04"/>
          <p:cNvGrpSpPr>
            <a:grpSpLocks/>
          </p:cNvGrpSpPr>
          <p:nvPr/>
        </p:nvGrpSpPr>
        <p:grpSpPr bwMode="auto">
          <a:xfrm>
            <a:off x="2783514" y="1210967"/>
            <a:ext cx="4557485" cy="32140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2" name="AutoShape 5"/>
          <p:cNvSpPr>
            <a:spLocks noChangeArrowheads="1"/>
          </p:cNvSpPr>
          <p:nvPr/>
        </p:nvSpPr>
        <p:spPr bwMode="auto">
          <a:xfrm>
            <a:off x="497959" y="695675"/>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3" name="Rectangle 6"/>
          <p:cNvSpPr>
            <a:spLocks noChangeArrowheads="1"/>
          </p:cNvSpPr>
          <p:nvPr/>
        </p:nvSpPr>
        <p:spPr bwMode="auto">
          <a:xfrm>
            <a:off x="2437348" y="670275"/>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用“云”表示网络：主机在“云”外</a:t>
            </a:r>
          </a:p>
        </p:txBody>
      </p:sp>
      <p:sp>
        <p:nvSpPr>
          <p:cNvPr id="211" name="Line 1453"/>
          <p:cNvSpPr>
            <a:spLocks noChangeShapeType="1"/>
          </p:cNvSpPr>
          <p:nvPr/>
        </p:nvSpPr>
        <p:spPr bwMode="auto">
          <a:xfrm flipH="1">
            <a:off x="2352690" y="2570369"/>
            <a:ext cx="1091986" cy="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6570935" y="2841558"/>
            <a:ext cx="1221041" cy="100115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740312" y="1716552"/>
            <a:ext cx="1843891" cy="30191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653993" y="3431058"/>
            <a:ext cx="862484" cy="105196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6590984" y="2714627"/>
            <a:ext cx="1270357" cy="10546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756446" y="1571708"/>
            <a:ext cx="4156325" cy="2270999"/>
            <a:chOff x="2712904" y="1571708"/>
            <a:chExt cx="4156325" cy="2270999"/>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9" y="1574087"/>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712904" y="1571708"/>
              <a:ext cx="1472339" cy="30232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7594580" y="2978669"/>
            <a:ext cx="54310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712904" y="3678143"/>
            <a:ext cx="533522" cy="534452"/>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2085929" y="2381047"/>
            <a:ext cx="533522" cy="534452"/>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7317443" y="1431633"/>
            <a:ext cx="533522" cy="534452"/>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4374217" y="4227677"/>
            <a:ext cx="533522" cy="534452"/>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7493991" y="3495337"/>
            <a:ext cx="533522" cy="534452"/>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7594580" y="2405650"/>
            <a:ext cx="533522" cy="534452"/>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497830" y="1279345"/>
            <a:ext cx="533522" cy="534452"/>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8" name="Group 1504"/>
          <p:cNvGrpSpPr>
            <a:grpSpLocks/>
          </p:cNvGrpSpPr>
          <p:nvPr/>
        </p:nvGrpSpPr>
        <p:grpSpPr bwMode="auto">
          <a:xfrm>
            <a:off x="2771893" y="1197153"/>
            <a:ext cx="4557485" cy="3214047"/>
            <a:chOff x="109" y="1226"/>
            <a:chExt cx="2516" cy="1675"/>
          </a:xfrm>
          <a:scene3d>
            <a:camera prst="orthographicFront">
              <a:rot lat="0" lon="0" rev="0"/>
            </a:camera>
            <a:lightRig rig="contrasting" dir="t">
              <a:rot lat="0" lon="0" rev="7800000"/>
            </a:lightRig>
          </a:scene3d>
        </p:grpSpPr>
        <p:grpSp>
          <p:nvGrpSpPr>
            <p:cNvPr id="199" name="Group 1505"/>
            <p:cNvGrpSpPr>
              <a:grpSpLocks/>
            </p:cNvGrpSpPr>
            <p:nvPr/>
          </p:nvGrpSpPr>
          <p:grpSpPr bwMode="auto">
            <a:xfrm>
              <a:off x="109" y="1226"/>
              <a:ext cx="2516" cy="1675"/>
              <a:chOff x="109" y="1226"/>
              <a:chExt cx="2516" cy="1675"/>
            </a:xfrm>
          </p:grpSpPr>
          <p:grpSp>
            <p:nvGrpSpPr>
              <p:cNvPr id="218" name="Group 1506"/>
              <p:cNvGrpSpPr>
                <a:grpSpLocks/>
              </p:cNvGrpSpPr>
              <p:nvPr/>
            </p:nvGrpSpPr>
            <p:grpSpPr bwMode="auto">
              <a:xfrm>
                <a:off x="109" y="1226"/>
                <a:ext cx="2516" cy="1675"/>
                <a:chOff x="109" y="1226"/>
                <a:chExt cx="2516" cy="1675"/>
              </a:xfrm>
            </p:grpSpPr>
            <p:sp>
              <p:nvSpPr>
                <p:cNvPr id="2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0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45" name="组合 244"/>
          <p:cNvGrpSpPr/>
          <p:nvPr/>
        </p:nvGrpSpPr>
        <p:grpSpPr>
          <a:xfrm>
            <a:off x="178755" y="3224951"/>
            <a:ext cx="1482726" cy="1392888"/>
            <a:chOff x="178755" y="3405495"/>
            <a:chExt cx="1482726" cy="1392888"/>
          </a:xfrm>
        </p:grpSpPr>
        <p:sp>
          <p:nvSpPr>
            <p:cNvPr id="246" name="Text Box 1482"/>
            <p:cNvSpPr txBox="1">
              <a:spLocks noChangeArrowheads="1"/>
            </p:cNvSpPr>
            <p:nvPr/>
          </p:nvSpPr>
          <p:spPr bwMode="auto">
            <a:xfrm>
              <a:off x="178755" y="3409311"/>
              <a:ext cx="438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a:latin typeface="Times New Roman" pitchFamily="18" charset="0"/>
                  <a:ea typeface="微软雅黑" pitchFamily="34" charset="-122"/>
                </a:rPr>
                <a:t>图例</a:t>
              </a:r>
            </a:p>
          </p:txBody>
        </p:sp>
        <p:sp>
          <p:nvSpPr>
            <p:cNvPr id="247" name="Text Box 1484"/>
            <p:cNvSpPr txBox="1">
              <a:spLocks noChangeArrowheads="1"/>
            </p:cNvSpPr>
            <p:nvPr/>
          </p:nvSpPr>
          <p:spPr bwMode="auto">
            <a:xfrm>
              <a:off x="1059818" y="3491862"/>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计算机</a:t>
              </a:r>
            </a:p>
          </p:txBody>
        </p:sp>
        <p:pic>
          <p:nvPicPr>
            <p:cNvPr id="248"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Text Box 1486"/>
            <p:cNvSpPr txBox="1">
              <a:spLocks noChangeArrowheads="1"/>
            </p:cNvSpPr>
            <p:nvPr/>
          </p:nvSpPr>
          <p:spPr bwMode="auto">
            <a:xfrm>
              <a:off x="1059818" y="3839977"/>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集线器</a:t>
              </a:r>
            </a:p>
          </p:txBody>
        </p:sp>
        <p:pic>
          <p:nvPicPr>
            <p:cNvPr id="250"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Text Box 1488"/>
            <p:cNvSpPr txBox="1">
              <a:spLocks noChangeArrowheads="1"/>
            </p:cNvSpPr>
            <p:nvPr/>
          </p:nvSpPr>
          <p:spPr bwMode="auto">
            <a:xfrm>
              <a:off x="1059818" y="4195351"/>
              <a:ext cx="565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路由器</a:t>
              </a:r>
            </a:p>
          </p:txBody>
        </p:sp>
        <p:pic>
          <p:nvPicPr>
            <p:cNvPr id="252"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Rectangle 254"/>
            <p:cNvSpPr>
              <a:spLocks noChangeArrowheads="1"/>
            </p:cNvSpPr>
            <p:nvPr/>
          </p:nvSpPr>
          <p:spPr bwMode="auto">
            <a:xfrm>
              <a:off x="193043" y="3405495"/>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4" name="Group 1356"/>
            <p:cNvGrpSpPr>
              <a:grpSpLocks/>
            </p:cNvGrpSpPr>
            <p:nvPr/>
          </p:nvGrpSpPr>
          <p:grpSpPr bwMode="auto">
            <a:xfrm rot="20527939">
              <a:off x="740202" y="4528170"/>
              <a:ext cx="327628" cy="211123"/>
              <a:chOff x="2949" y="196"/>
              <a:chExt cx="941" cy="598"/>
            </a:xfrm>
            <a:solidFill>
              <a:schemeClr val="bg1"/>
            </a:solidFill>
          </p:grpSpPr>
          <p:sp>
            <p:nvSpPr>
              <p:cNvPr id="256"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57"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58"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59"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0"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1"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2"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sz="2000" b="1">
                  <a:solidFill>
                    <a:srgbClr val="000000"/>
                  </a:solidFill>
                </a:endParaRPr>
              </a:p>
            </p:txBody>
          </p:sp>
          <p:sp>
            <p:nvSpPr>
              <p:cNvPr id="263"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sz="2000" b="1">
                  <a:solidFill>
                    <a:srgbClr val="000000"/>
                  </a:solidFill>
                </a:endParaRPr>
              </a:p>
            </p:txBody>
          </p:sp>
          <p:sp>
            <p:nvSpPr>
              <p:cNvPr id="264"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a:p>
            </p:txBody>
          </p:sp>
          <p:sp>
            <p:nvSpPr>
              <p:cNvPr id="265"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a:p>
            </p:txBody>
          </p:sp>
          <p:sp>
            <p:nvSpPr>
              <p:cNvPr id="266"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a:p>
            </p:txBody>
          </p:sp>
        </p:grpSp>
        <p:sp>
          <p:nvSpPr>
            <p:cNvPr id="255" name="Text Box 1488"/>
            <p:cNvSpPr txBox="1">
              <a:spLocks noChangeArrowheads="1"/>
            </p:cNvSpPr>
            <p:nvPr/>
          </p:nvSpPr>
          <p:spPr bwMode="auto">
            <a:xfrm>
              <a:off x="1059818" y="4503078"/>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275608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nodeType="afterEffect">
                                  <p:stCondLst>
                                    <p:cond delay="300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3000"/>
                                        <p:tgtEl>
                                          <p:spTgt spid="198"/>
                                        </p:tgtEl>
                                      </p:cBhvr>
                                    </p:animEffect>
                                  </p:childTnLst>
                                </p:cTn>
                              </p:par>
                            </p:childTnLst>
                          </p:cTn>
                        </p:par>
                        <p:par>
                          <p:cTn id="8" fill="hold">
                            <p:stCondLst>
                              <p:cond delay="9000"/>
                            </p:stCondLst>
                            <p:childTnLst>
                              <p:par>
                                <p:cTn id="9" presetID="10" presetClass="exit" presetSubtype="0" fill="hold" nodeType="afterEffect">
                                  <p:stCondLst>
                                    <p:cond delay="1000"/>
                                  </p:stCondLst>
                                  <p:childTnLst>
                                    <p:animEffect transition="out" filter="fade">
                                      <p:cBhvr>
                                        <p:cTn id="10" dur="500"/>
                                        <p:tgtEl>
                                          <p:spTgt spid="198"/>
                                        </p:tgtEl>
                                      </p:cBhvr>
                                    </p:animEffect>
                                    <p:set>
                                      <p:cBhvr>
                                        <p:cTn id="11" dur="1" fill="hold">
                                          <p:stCondLst>
                                            <p:cond delay="499"/>
                                          </p:stCondLst>
                                        </p:cTn>
                                        <p:tgtEl>
                                          <p:spTgt spid="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8" name="圆角矩形 4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360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0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1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1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1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1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1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1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2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2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2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2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2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362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363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3634" name="Text Box 35"/>
          <p:cNvSpPr txBox="1">
            <a:spLocks noChangeArrowheads="1"/>
          </p:cNvSpPr>
          <p:nvPr/>
        </p:nvSpPr>
        <p:spPr bwMode="auto">
          <a:xfrm>
            <a:off x="3382963" y="1982788"/>
            <a:ext cx="2517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网络层剥去分组首部后</a:t>
            </a:r>
          </a:p>
          <a:p>
            <a:pPr algn="ctr" eaLnBrk="0" hangingPunct="0"/>
            <a:r>
              <a:rPr kumimoji="1" lang="zh-CN" altLang="en-US" sz="1400" b="1">
                <a:latin typeface="微软雅黑" panose="020B0503020204020204" pitchFamily="34" charset="-122"/>
                <a:ea typeface="微软雅黑" panose="020B0503020204020204" pitchFamily="34" charset="-122"/>
              </a:rPr>
              <a:t>把分组的数据部分交给运输层</a:t>
            </a:r>
          </a:p>
        </p:txBody>
      </p:sp>
      <p:grpSp>
        <p:nvGrpSpPr>
          <p:cNvPr id="49" name="Group 2"/>
          <p:cNvGrpSpPr/>
          <p:nvPr/>
        </p:nvGrpSpPr>
        <p:grpSpPr bwMode="auto">
          <a:xfrm>
            <a:off x="3313113" y="2506663"/>
            <a:ext cx="2762250" cy="254000"/>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Group 38"/>
          <p:cNvGrpSpPr/>
          <p:nvPr/>
        </p:nvGrpSpPr>
        <p:grpSpPr bwMode="auto">
          <a:xfrm>
            <a:off x="3313113" y="2914650"/>
            <a:ext cx="2762250" cy="254000"/>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154488" y="2622550"/>
            <a:ext cx="3325812" cy="396875"/>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61" name="Rectangle 39"/>
          <p:cNvSpPr>
            <a:spLocks noChangeArrowheads="1"/>
          </p:cNvSpPr>
          <p:nvPr/>
        </p:nvSpPr>
        <p:spPr bwMode="auto">
          <a:xfrm>
            <a:off x="2924175" y="2914650"/>
            <a:ext cx="388938" cy="25400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6" name="圆角矩形 4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463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3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3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3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3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3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3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4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4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4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4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4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4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465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465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4658" name="Text Box 35"/>
          <p:cNvSpPr txBox="1">
            <a:spLocks noChangeArrowheads="1"/>
          </p:cNvSpPr>
          <p:nvPr/>
        </p:nvSpPr>
        <p:spPr bwMode="auto">
          <a:xfrm>
            <a:off x="3382963" y="1611313"/>
            <a:ext cx="25177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运输层剥去报文首部后</a:t>
            </a:r>
          </a:p>
          <a:p>
            <a:pPr algn="ctr" eaLnBrk="0" hangingPunct="0"/>
            <a:r>
              <a:rPr kumimoji="1" lang="zh-CN" altLang="en-US" sz="1400" b="1">
                <a:latin typeface="微软雅黑" panose="020B0503020204020204" pitchFamily="34" charset="-122"/>
                <a:ea typeface="微软雅黑" panose="020B0503020204020204" pitchFamily="34" charset="-122"/>
              </a:rPr>
              <a:t>把报文的数据部分交给应用层</a:t>
            </a:r>
          </a:p>
        </p:txBody>
      </p:sp>
      <p:grpSp>
        <p:nvGrpSpPr>
          <p:cNvPr id="47" name="Group 2"/>
          <p:cNvGrpSpPr/>
          <p:nvPr/>
        </p:nvGrpSpPr>
        <p:grpSpPr bwMode="auto">
          <a:xfrm>
            <a:off x="3478213" y="2144713"/>
            <a:ext cx="2374900" cy="254000"/>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1" name="Group 38"/>
          <p:cNvGrpSpPr/>
          <p:nvPr/>
        </p:nvGrpSpPr>
        <p:grpSpPr bwMode="auto">
          <a:xfrm>
            <a:off x="3478213" y="2552700"/>
            <a:ext cx="2374900" cy="254000"/>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组合 53"/>
          <p:cNvGrpSpPr/>
          <p:nvPr/>
        </p:nvGrpSpPr>
        <p:grpSpPr bwMode="auto">
          <a:xfrm>
            <a:off x="3914775" y="2260600"/>
            <a:ext cx="3565525" cy="396875"/>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7" name="Rectangle 40"/>
          <p:cNvSpPr>
            <a:spLocks noChangeArrowheads="1"/>
          </p:cNvSpPr>
          <p:nvPr/>
        </p:nvSpPr>
        <p:spPr bwMode="auto">
          <a:xfrm>
            <a:off x="3090863" y="2552700"/>
            <a:ext cx="387350" cy="254000"/>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0"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1" name="圆角矩形 40"/>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565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5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5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5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6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6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6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6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6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6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7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7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7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567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568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5682" name="Text Box 35"/>
          <p:cNvSpPr txBox="1">
            <a:spLocks noChangeArrowheads="1"/>
          </p:cNvSpPr>
          <p:nvPr/>
        </p:nvSpPr>
        <p:spPr bwMode="auto">
          <a:xfrm>
            <a:off x="3327400" y="2508250"/>
            <a:ext cx="2665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首部后</a:t>
            </a:r>
          </a:p>
          <a:p>
            <a:pPr algn="ctr" eaLnBrk="0" hangingPunct="0"/>
            <a:r>
              <a:rPr kumimoji="1" lang="zh-CN" altLang="en-US" sz="1400" b="1">
                <a:latin typeface="微软雅黑" panose="020B0503020204020204" pitchFamily="34" charset="-122"/>
                <a:ea typeface="微软雅黑" panose="020B0503020204020204" pitchFamily="34" charset="-122"/>
              </a:rPr>
              <a:t>把应用程序数据交给应用进程</a:t>
            </a:r>
          </a:p>
        </p:txBody>
      </p:sp>
      <p:sp>
        <p:nvSpPr>
          <p:cNvPr id="45" name="Rectangle 6"/>
          <p:cNvSpPr>
            <a:spLocks noChangeArrowheads="1"/>
          </p:cNvSpPr>
          <p:nvPr/>
        </p:nvSpPr>
        <p:spPr bwMode="auto">
          <a:xfrm>
            <a:off x="3670300" y="1798638"/>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sp>
        <p:nvSpPr>
          <p:cNvPr id="46" name="Rectangle 42"/>
          <p:cNvSpPr>
            <a:spLocks noChangeArrowheads="1"/>
          </p:cNvSpPr>
          <p:nvPr/>
        </p:nvSpPr>
        <p:spPr bwMode="auto">
          <a:xfrm>
            <a:off x="3670300" y="2208213"/>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47" name="组合 46"/>
          <p:cNvGrpSpPr/>
          <p:nvPr/>
        </p:nvGrpSpPr>
        <p:grpSpPr bwMode="auto">
          <a:xfrm>
            <a:off x="3757613" y="1914525"/>
            <a:ext cx="3722687" cy="396875"/>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0" name="Rectangle 41"/>
          <p:cNvSpPr>
            <a:spLocks noChangeArrowheads="1"/>
          </p:cNvSpPr>
          <p:nvPr/>
        </p:nvSpPr>
        <p:spPr bwMode="auto">
          <a:xfrm>
            <a:off x="3284538" y="2208213"/>
            <a:ext cx="387350" cy="254000"/>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b="1"/>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668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8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8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8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8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8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8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9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9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9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9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9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9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670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670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6706"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56707"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68"/>
          <p:cNvSpPr>
            <a:spLocks noChangeArrowheads="1"/>
          </p:cNvSpPr>
          <p:nvPr/>
        </p:nvSpPr>
        <p:spPr bwMode="auto">
          <a:xfrm>
            <a:off x="505072" y="1231392"/>
            <a:ext cx="805371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 </a:t>
            </a:r>
            <a:r>
              <a:rPr lang="zh-CN" altLang="zh-CN" sz="2000" b="1" dirty="0">
                <a:latin typeface="微软雅黑" panose="020B0503020204020204" pitchFamily="34" charset="-122"/>
                <a:ea typeface="微软雅黑" panose="020B0503020204020204" pitchFamily="34" charset="-122"/>
              </a:rPr>
              <a:t>参考模型把对等层次之间传送的数据单位称为该层的</a:t>
            </a:r>
            <a:r>
              <a:rPr lang="zh-CN" altLang="zh-CN" sz="2000" b="1" dirty="0">
                <a:solidFill>
                  <a:srgbClr val="0000FF"/>
                </a:solidFill>
                <a:latin typeface="微软雅黑" panose="020B0503020204020204" pitchFamily="34" charset="-122"/>
                <a:ea typeface="微软雅黑" panose="020B0503020204020204" pitchFamily="34" charset="-122"/>
              </a:rPr>
              <a:t>协议数据单元</a:t>
            </a:r>
            <a:r>
              <a:rPr lang="en-US" altLang="zh-CN" sz="2000" b="1" dirty="0">
                <a:solidFill>
                  <a:srgbClr val="0000FF"/>
                </a:solidFill>
                <a:latin typeface="微软雅黑" panose="020B0503020204020204" pitchFamily="34" charset="-122"/>
                <a:ea typeface="微软雅黑" panose="020B0503020204020204" pitchFamily="34" charset="-122"/>
              </a:rPr>
              <a:t> PDU </a:t>
            </a:r>
            <a:r>
              <a:rPr lang="en-US" altLang="zh-CN" sz="2000" b="1" dirty="0">
                <a:latin typeface="微软雅黑" panose="020B0503020204020204" pitchFamily="34" charset="-122"/>
                <a:ea typeface="微软雅黑" panose="020B0503020204020204" pitchFamily="34" charset="-122"/>
              </a:rPr>
              <a:t>(Protocol Data Unit)</a:t>
            </a:r>
            <a:r>
              <a:rPr lang="zh-CN" altLang="zh-CN" sz="2000" b="1" dirty="0">
                <a:latin typeface="微软雅黑" panose="020B0503020204020204" pitchFamily="34" charset="-122"/>
                <a:ea typeface="微软雅黑" panose="020B0503020204020204" pitchFamily="34" charset="-122"/>
              </a:rPr>
              <a:t>。这个名词现已被许多非</a:t>
            </a:r>
            <a:r>
              <a:rPr lang="en-US" altLang="zh-CN" sz="2000" b="1" dirty="0">
                <a:latin typeface="微软雅黑" panose="020B0503020204020204" pitchFamily="34" charset="-122"/>
                <a:ea typeface="微软雅黑" panose="020B0503020204020204" pitchFamily="34" charset="-122"/>
              </a:rPr>
              <a:t> OSI </a:t>
            </a:r>
            <a:r>
              <a:rPr lang="zh-CN" altLang="zh-CN" sz="2000" b="1" dirty="0">
                <a:latin typeface="微软雅黑" panose="020B0503020204020204" pitchFamily="34" charset="-122"/>
                <a:ea typeface="微软雅黑" panose="020B0503020204020204" pitchFamily="34" charset="-122"/>
              </a:rPr>
              <a:t>标准采用。</a:t>
            </a: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任何两个同样的层次把数据（即数据单元加上控制信息）通过水平虚线直接传递给对方。这就是所谓的“</a:t>
            </a:r>
            <a:r>
              <a:rPr lang="zh-CN" altLang="zh-CN" sz="2000" b="1" dirty="0">
                <a:solidFill>
                  <a:srgbClr val="0000FF"/>
                </a:solidFill>
                <a:latin typeface="微软雅黑" panose="020B0503020204020204" pitchFamily="34" charset="-122"/>
                <a:ea typeface="微软雅黑" panose="020B0503020204020204" pitchFamily="34" charset="-122"/>
              </a:rPr>
              <a:t>对等层</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(peer layers)</a:t>
            </a:r>
            <a:r>
              <a:rPr lang="zh-CN" altLang="zh-CN" sz="2000" b="1" dirty="0">
                <a:latin typeface="微软雅黑" panose="020B0503020204020204" pitchFamily="34" charset="-122"/>
                <a:ea typeface="微软雅黑" panose="020B0503020204020204" pitchFamily="34" charset="-122"/>
              </a:rPr>
              <a:t>之间的通信。</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各层协议</a:t>
            </a:r>
            <a:r>
              <a:rPr lang="zh-CN" altLang="zh-CN" sz="2000" b="1" dirty="0">
                <a:latin typeface="微软雅黑" panose="020B0503020204020204" pitchFamily="34" charset="-122"/>
                <a:ea typeface="微软雅黑" panose="020B0503020204020204" pitchFamily="34" charset="-122"/>
              </a:rPr>
              <a:t>实际上就是在各个对等层之间传递数据时的各项规定。</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2" y="828612"/>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3092450" y="804799"/>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AutoShape 5"/>
          <p:cNvSpPr>
            <a:spLocks noChangeArrowheads="1"/>
          </p:cNvSpPr>
          <p:nvPr/>
        </p:nvSpPr>
        <p:spPr bwMode="auto">
          <a:xfrm>
            <a:off x="505072" y="1205929"/>
            <a:ext cx="8053712"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8723" name="Rectangle 6"/>
          <p:cNvSpPr>
            <a:spLocks noChangeArrowheads="1"/>
          </p:cNvSpPr>
          <p:nvPr/>
        </p:nvSpPr>
        <p:spPr bwMode="auto">
          <a:xfrm>
            <a:off x="2295525" y="1201166"/>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1.7.4  </a:t>
            </a:r>
            <a:r>
              <a:rPr lang="zh-CN" altLang="zh-CN" sz="2000" b="1">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8724" name="Rectangle 8"/>
          <p:cNvSpPr>
            <a:spLocks noChangeArrowheads="1"/>
          </p:cNvSpPr>
          <p:nvPr/>
        </p:nvSpPr>
        <p:spPr bwMode="auto">
          <a:xfrm>
            <a:off x="505072" y="165836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实体 </a:t>
            </a:r>
            <a:r>
              <a:rPr lang="en-US" altLang="zh-CN" sz="2000" b="1" dirty="0">
                <a:latin typeface="微软雅黑" panose="020B0503020204020204" pitchFamily="34" charset="-122"/>
                <a:ea typeface="微软雅黑" panose="020B0503020204020204" pitchFamily="34" charset="-122"/>
              </a:rPr>
              <a:t>(entity) </a:t>
            </a:r>
            <a:r>
              <a:rPr lang="zh-CN" altLang="en-US" sz="2000" b="1" dirty="0">
                <a:latin typeface="微软雅黑" panose="020B0503020204020204" pitchFamily="34" charset="-122"/>
                <a:ea typeface="微软雅黑" panose="020B0503020204020204" pitchFamily="34" charset="-122"/>
              </a:rPr>
              <a:t>表示任何可发送或接收信息的硬件或软件进程。 </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是控制</a:t>
            </a:r>
            <a:r>
              <a:rPr lang="zh-CN" altLang="en-US" sz="2000" b="1" dirty="0">
                <a:solidFill>
                  <a:srgbClr val="0000FF"/>
                </a:solidFill>
                <a:latin typeface="微软雅黑" panose="020B0503020204020204" pitchFamily="34" charset="-122"/>
                <a:ea typeface="微软雅黑" panose="020B0503020204020204" pitchFamily="34" charset="-122"/>
              </a:rPr>
              <a:t>两个对等实体</a:t>
            </a:r>
            <a:r>
              <a:rPr lang="zh-CN" altLang="en-US" sz="2000" b="1" dirty="0">
                <a:latin typeface="微软雅黑" panose="020B0503020204020204" pitchFamily="34" charset="-122"/>
                <a:ea typeface="微软雅黑" panose="020B0503020204020204" pitchFamily="34" charset="-122"/>
              </a:rPr>
              <a:t>进行通信的规则的集合。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在协议的控制下，两个对等实体间的通信使得本层能够</a:t>
            </a:r>
            <a:r>
              <a:rPr lang="zh-CN" altLang="en-US" sz="2000" b="1" dirty="0">
                <a:solidFill>
                  <a:srgbClr val="0000FF"/>
                </a:solidFill>
                <a:latin typeface="微软雅黑" panose="020B0503020204020204" pitchFamily="34" charset="-122"/>
                <a:ea typeface="微软雅黑" panose="020B0503020204020204" pitchFamily="34" charset="-122"/>
              </a:rPr>
              <a:t>向上一层提供服务。</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要实现本层协议，还需要</a:t>
            </a:r>
            <a:r>
              <a:rPr lang="zh-CN" altLang="en-US" sz="2000" b="1" dirty="0">
                <a:solidFill>
                  <a:srgbClr val="0000FF"/>
                </a:solidFill>
                <a:latin typeface="微软雅黑" panose="020B0503020204020204" pitchFamily="34" charset="-122"/>
                <a:ea typeface="微软雅黑" panose="020B0503020204020204" pitchFamily="34" charset="-122"/>
              </a:rPr>
              <a:t>使用下层所提供的服务。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5"/>
          <p:cNvSpPr>
            <a:spLocks noChangeArrowheads="1"/>
          </p:cNvSpPr>
          <p:nvPr/>
        </p:nvSpPr>
        <p:spPr bwMode="auto">
          <a:xfrm>
            <a:off x="505072" y="1010984"/>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9747" name="Rectangle 6"/>
          <p:cNvSpPr>
            <a:spLocks noChangeArrowheads="1"/>
          </p:cNvSpPr>
          <p:nvPr/>
        </p:nvSpPr>
        <p:spPr bwMode="auto">
          <a:xfrm>
            <a:off x="2871788" y="987171"/>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协议</a:t>
            </a:r>
            <a:r>
              <a:rPr lang="zh-CN" altLang="en-US" sz="2000" b="1">
                <a:solidFill>
                  <a:schemeClr val="bg1"/>
                </a:solidFill>
                <a:ea typeface="微软雅黑" panose="020B0503020204020204" pitchFamily="34" charset="-122"/>
              </a:rPr>
              <a:t>和</a:t>
            </a:r>
            <a:r>
              <a:rPr lang="zh-CN" altLang="zh-CN" sz="2000" b="1">
                <a:solidFill>
                  <a:schemeClr val="bg1"/>
                </a:solidFill>
                <a:ea typeface="微软雅黑" panose="020B0503020204020204" pitchFamily="34" charset="-122"/>
              </a:rPr>
              <a:t>服务在概念上是不一样的</a:t>
            </a:r>
            <a:endParaRPr lang="zh-CN" altLang="en-US" sz="2000" b="1">
              <a:solidFill>
                <a:schemeClr val="bg1"/>
              </a:solidFill>
              <a:ea typeface="微软雅黑" panose="020B0503020204020204" pitchFamily="34" charset="-122"/>
            </a:endParaRPr>
          </a:p>
        </p:txBody>
      </p:sp>
      <p:sp>
        <p:nvSpPr>
          <p:cNvPr id="159748" name="Rectangle 68"/>
          <p:cNvSpPr>
            <a:spLocks noChangeArrowheads="1"/>
          </p:cNvSpPr>
          <p:nvPr/>
        </p:nvSpPr>
        <p:spPr bwMode="auto">
          <a:xfrm>
            <a:off x="505072" y="1407859"/>
            <a:ext cx="805371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协议的实现保证了能够向上一层提供服务</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本层的服务用户</a:t>
            </a:r>
            <a:r>
              <a:rPr lang="zh-CN" altLang="en-US" sz="2000" b="1" dirty="0">
                <a:solidFill>
                  <a:srgbClr val="0000FF"/>
                </a:solidFill>
                <a:latin typeface="微软雅黑" panose="020B0503020204020204" pitchFamily="34" charset="-122"/>
                <a:ea typeface="微软雅黑" panose="020B0503020204020204" pitchFamily="34" charset="-122"/>
              </a:rPr>
              <a:t>只能看见服务</a:t>
            </a:r>
            <a:r>
              <a:rPr lang="zh-CN" altLang="en-US" sz="2000" b="1" dirty="0">
                <a:latin typeface="微软雅黑" panose="020B0503020204020204" pitchFamily="34" charset="-122"/>
                <a:ea typeface="微软雅黑" panose="020B0503020204020204" pitchFamily="34" charset="-122"/>
              </a:rPr>
              <a:t>而无法看见下面的协议。即下面的协议对上面的服务用户是</a:t>
            </a:r>
            <a:r>
              <a:rPr lang="zh-CN" altLang="en-US" sz="2000" b="1" dirty="0">
                <a:solidFill>
                  <a:srgbClr val="0000FF"/>
                </a:solidFill>
                <a:latin typeface="微软雅黑" panose="020B0503020204020204" pitchFamily="34" charset="-122"/>
                <a:ea typeface="微软雅黑" panose="020B0503020204020204" pitchFamily="34" charset="-122"/>
              </a:rPr>
              <a:t>透明</a:t>
            </a:r>
            <a:r>
              <a:rPr lang="zh-CN" altLang="en-US" sz="2000" b="1" dirty="0">
                <a:latin typeface="微软雅黑" panose="020B0503020204020204" pitchFamily="34" charset="-122"/>
                <a:ea typeface="微软雅黑" panose="020B0503020204020204" pitchFamily="34" charset="-122"/>
              </a:rPr>
              <a:t>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协议是“</a:t>
            </a:r>
            <a:r>
              <a:rPr lang="zh-CN" altLang="en-US" sz="2000" b="1" dirty="0">
                <a:solidFill>
                  <a:srgbClr val="0000FF"/>
                </a:solidFill>
                <a:latin typeface="微软雅黑" panose="020B0503020204020204" pitchFamily="34" charset="-122"/>
                <a:ea typeface="微软雅黑" panose="020B0503020204020204" pitchFamily="34" charset="-122"/>
              </a:rPr>
              <a:t>水平的</a:t>
            </a:r>
            <a:r>
              <a:rPr lang="zh-CN" altLang="en-US" sz="2000" b="1" dirty="0">
                <a:latin typeface="微软雅黑" panose="020B0503020204020204" pitchFamily="34" charset="-122"/>
                <a:ea typeface="微软雅黑" panose="020B0503020204020204" pitchFamily="34" charset="-122"/>
              </a:rPr>
              <a:t>”，即协议是控制对等实体之间通信的规则。</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服务是“</a:t>
            </a:r>
            <a:r>
              <a:rPr lang="zh-CN" altLang="en-US" sz="2000" b="1" dirty="0">
                <a:solidFill>
                  <a:srgbClr val="0000FF"/>
                </a:solidFill>
                <a:latin typeface="微软雅黑" panose="020B0503020204020204" pitchFamily="34" charset="-122"/>
                <a:ea typeface="微软雅黑" panose="020B0503020204020204" pitchFamily="34" charset="-122"/>
              </a:rPr>
              <a:t>垂直的</a:t>
            </a:r>
            <a:r>
              <a:rPr lang="zh-CN" altLang="en-US" sz="2000" b="1" dirty="0">
                <a:latin typeface="微软雅黑" panose="020B0503020204020204" pitchFamily="34" charset="-122"/>
                <a:ea typeface="微软雅黑" panose="020B0503020204020204" pitchFamily="34" charset="-122"/>
              </a:rPr>
              <a:t>”，即服务是由下层向上层通过层间接口提供的。</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上层使用</a:t>
            </a:r>
            <a:r>
              <a:rPr lang="zh-CN" altLang="en-US" sz="2000" b="1" dirty="0">
                <a:solidFill>
                  <a:srgbClr val="0000FF"/>
                </a:solidFill>
                <a:latin typeface="微软雅黑" panose="020B0503020204020204" pitchFamily="34" charset="-122"/>
                <a:ea typeface="微软雅黑" panose="020B0503020204020204" pitchFamily="34" charset="-122"/>
              </a:rPr>
              <a:t>服务原语</a:t>
            </a:r>
            <a:r>
              <a:rPr lang="zh-CN" altLang="en-US" sz="2000" b="1" dirty="0">
                <a:latin typeface="微软雅黑" panose="020B0503020204020204" pitchFamily="34" charset="-122"/>
                <a:ea typeface="微软雅黑" panose="020B0503020204020204" pitchFamily="34" charset="-122"/>
              </a:rPr>
              <a:t>获得</a:t>
            </a:r>
            <a:r>
              <a:rPr lang="zh-CN" altLang="zh-CN" sz="2000" b="1" dirty="0">
                <a:latin typeface="微软雅黑" panose="020B0503020204020204" pitchFamily="34" charset="-122"/>
                <a:ea typeface="微软雅黑" panose="020B0503020204020204" pitchFamily="34" charset="-122"/>
              </a:rPr>
              <a:t>下层所提供的服务</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5"/>
          <p:cNvSpPr>
            <a:spLocks noChangeArrowheads="1"/>
          </p:cNvSpPr>
          <p:nvPr/>
        </p:nvSpPr>
        <p:spPr bwMode="auto">
          <a:xfrm>
            <a:off x="505072" y="901002"/>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0771" name="Rectangle 6"/>
          <p:cNvSpPr>
            <a:spLocks noChangeArrowheads="1"/>
          </p:cNvSpPr>
          <p:nvPr/>
        </p:nvSpPr>
        <p:spPr bwMode="auto">
          <a:xfrm>
            <a:off x="3843274" y="877189"/>
            <a:ext cx="14668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a:solidFill>
                  <a:schemeClr val="bg1"/>
                </a:solidFill>
                <a:ea typeface="微软雅黑" panose="020B0503020204020204" pitchFamily="34" charset="-122"/>
              </a:rPr>
              <a:t>服务</a:t>
            </a:r>
            <a:r>
              <a:rPr lang="zh-CN" altLang="en-US" sz="2000" b="1" dirty="0">
                <a:solidFill>
                  <a:schemeClr val="bg1"/>
                </a:solidFill>
                <a:ea typeface="微软雅黑" panose="020B0503020204020204" pitchFamily="34" charset="-122"/>
              </a:rPr>
              <a:t>访问点</a:t>
            </a:r>
          </a:p>
        </p:txBody>
      </p:sp>
      <p:sp>
        <p:nvSpPr>
          <p:cNvPr id="160772" name="Rectangle 68"/>
          <p:cNvSpPr>
            <a:spLocks noChangeArrowheads="1"/>
          </p:cNvSpPr>
          <p:nvPr/>
        </p:nvSpPr>
        <p:spPr bwMode="auto">
          <a:xfrm>
            <a:off x="505072" y="1297877"/>
            <a:ext cx="805371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同一系统相邻两层的实体进行交互的地方，称为</a:t>
            </a:r>
            <a:r>
              <a:rPr lang="zh-CN" altLang="en-US" sz="2000" b="1" dirty="0">
                <a:solidFill>
                  <a:srgbClr val="0000FF"/>
                </a:solidFill>
                <a:latin typeface="微软雅黑" panose="020B0503020204020204" pitchFamily="34" charset="-122"/>
                <a:ea typeface="微软雅黑" panose="020B0503020204020204" pitchFamily="34" charset="-122"/>
              </a:rPr>
              <a:t>服务访问点 </a:t>
            </a:r>
            <a:r>
              <a:rPr lang="en-US" altLang="zh-CN" sz="2000" b="1" dirty="0">
                <a:solidFill>
                  <a:srgbClr val="0000FF"/>
                </a:solidFill>
                <a:latin typeface="微软雅黑" panose="020B0503020204020204" pitchFamily="34" charset="-122"/>
                <a:ea typeface="微软雅黑" panose="020B0503020204020204" pitchFamily="34" charset="-122"/>
              </a:rPr>
              <a:t>SAP</a:t>
            </a:r>
            <a:r>
              <a:rPr lang="en-US" altLang="zh-CN" sz="2000" b="1" dirty="0">
                <a:latin typeface="微软雅黑" panose="020B0503020204020204" pitchFamily="34" charset="-122"/>
                <a:ea typeface="微软雅黑" panose="020B0503020204020204" pitchFamily="34" charset="-122"/>
              </a:rPr>
              <a:t> (Service Access Point)</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服务访问点</a:t>
            </a:r>
            <a:r>
              <a:rPr lang="en-US" altLang="zh-CN" sz="2000" b="1" dirty="0">
                <a:latin typeface="微软雅黑" panose="020B0503020204020204" pitchFamily="34" charset="-122"/>
                <a:ea typeface="微软雅黑" panose="020B0503020204020204" pitchFamily="34" charset="-122"/>
              </a:rPr>
              <a:t>SAP</a:t>
            </a:r>
            <a:r>
              <a:rPr lang="zh-CN" altLang="zh-CN" sz="2000" b="1" dirty="0">
                <a:latin typeface="微软雅黑" panose="020B0503020204020204" pitchFamily="34" charset="-122"/>
                <a:ea typeface="微软雅黑" panose="020B0503020204020204" pitchFamily="34" charset="-122"/>
              </a:rPr>
              <a:t>是一个抽象的概念，它实际上就是一个逻辑接口</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a:t>
            </a:r>
            <a:r>
              <a:rPr lang="zh-CN" altLang="zh-CN" sz="2000" b="1" dirty="0">
                <a:latin typeface="微软雅黑" panose="020B0503020204020204" pitchFamily="34" charset="-122"/>
                <a:ea typeface="微软雅黑" panose="020B0503020204020204" pitchFamily="34" charset="-122"/>
              </a:rPr>
              <a:t>把层与层之间交换的数据的单位称为</a:t>
            </a:r>
            <a:r>
              <a:rPr lang="zh-CN" altLang="zh-CN" sz="2000" b="1" dirty="0">
                <a:solidFill>
                  <a:srgbClr val="0000FF"/>
                </a:solidFill>
                <a:latin typeface="微软雅黑" panose="020B0503020204020204" pitchFamily="34" charset="-122"/>
                <a:ea typeface="微软雅黑" panose="020B0503020204020204" pitchFamily="34" charset="-122"/>
              </a:rPr>
              <a:t>服务数据单元</a:t>
            </a:r>
            <a:r>
              <a:rPr lang="en-US" altLang="zh-CN" sz="2000" b="1" dirty="0">
                <a:solidFill>
                  <a:srgbClr val="0000FF"/>
                </a:solidFill>
                <a:latin typeface="微软雅黑" panose="020B0503020204020204" pitchFamily="34" charset="-122"/>
                <a:ea typeface="微软雅黑" panose="020B0503020204020204" pitchFamily="34" charset="-122"/>
              </a:rPr>
              <a:t> SDU</a:t>
            </a:r>
            <a:r>
              <a:rPr lang="en-US" altLang="zh-CN" sz="2000" b="1" dirty="0">
                <a:latin typeface="微软雅黑" panose="020B0503020204020204" pitchFamily="34" charset="-122"/>
                <a:ea typeface="微软雅黑" panose="020B0503020204020204" pitchFamily="34" charset="-122"/>
              </a:rPr>
              <a:t> (Service Data Unit)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SDU </a:t>
            </a:r>
            <a:r>
              <a:rPr lang="zh-CN" altLang="zh-CN" sz="2000" b="1" dirty="0">
                <a:latin typeface="微软雅黑" panose="020B0503020204020204" pitchFamily="34" charset="-122"/>
                <a:ea typeface="微软雅黑" panose="020B0503020204020204" pitchFamily="34" charset="-122"/>
              </a:rPr>
              <a:t>可以与</a:t>
            </a:r>
            <a:r>
              <a:rPr lang="en-US" altLang="zh-CN" sz="2000" b="1" dirty="0">
                <a:latin typeface="微软雅黑" panose="020B0503020204020204" pitchFamily="34" charset="-122"/>
                <a:ea typeface="微软雅黑" panose="020B0503020204020204" pitchFamily="34" charset="-122"/>
              </a:rPr>
              <a:t> PDU </a:t>
            </a:r>
            <a:r>
              <a:rPr lang="zh-CN" altLang="zh-CN" sz="2000" b="1" dirty="0">
                <a:latin typeface="微软雅黑" panose="020B0503020204020204" pitchFamily="34" charset="-122"/>
                <a:ea typeface="微软雅黑" panose="020B0503020204020204" pitchFamily="34" charset="-122"/>
              </a:rPr>
              <a:t>不一样</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例如，可以是多个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合成为一个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，也可以是一个</a:t>
            </a:r>
            <a:r>
              <a:rPr lang="en-US" altLang="zh-CN" sz="2000" b="1" dirty="0">
                <a:latin typeface="微软雅黑" panose="020B0503020204020204" pitchFamily="34" charset="-122"/>
                <a:ea typeface="微软雅黑" panose="020B0503020204020204" pitchFamily="34" charset="-122"/>
              </a:rPr>
              <a:t> SDU </a:t>
            </a:r>
            <a:r>
              <a:rPr lang="zh-CN" altLang="zh-CN" sz="2000" b="1" dirty="0">
                <a:latin typeface="微软雅黑" panose="020B0503020204020204" pitchFamily="34" charset="-122"/>
                <a:ea typeface="微软雅黑" panose="020B0503020204020204" pitchFamily="34" charset="-122"/>
              </a:rPr>
              <a:t>划分为几个</a:t>
            </a:r>
            <a:r>
              <a:rPr lang="en-US" altLang="zh-CN" sz="2000" b="1" dirty="0">
                <a:latin typeface="微软雅黑" panose="020B0503020204020204" pitchFamily="34" charset="-122"/>
                <a:ea typeface="微软雅黑" panose="020B0503020204020204" pitchFamily="34" charset="-122"/>
              </a:rPr>
              <a:t> PDU</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1795" name="Rectangle 6"/>
          <p:cNvSpPr>
            <a:spLocks noChangeArrowheads="1"/>
          </p:cNvSpPr>
          <p:nvPr/>
        </p:nvSpPr>
        <p:spPr bwMode="auto">
          <a:xfrm>
            <a:off x="2295525" y="742950"/>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Rectangle 63"/>
          <p:cNvSpPr>
            <a:spLocks noChangeArrowheads="1"/>
          </p:cNvSpPr>
          <p:nvPr/>
        </p:nvSpPr>
        <p:spPr bwMode="auto">
          <a:xfrm>
            <a:off x="505072" y="2432283"/>
            <a:ext cx="8053712" cy="1508782"/>
          </a:xfrm>
          <a:prstGeom prst="rect">
            <a:avLst/>
          </a:prstGeom>
          <a:solidFill>
            <a:srgbClr val="CDF3CD"/>
          </a:solidFill>
          <a:ln w="9525">
            <a:noFill/>
            <a:prstDash val="dash"/>
            <a:round/>
          </a:ln>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161799" name="Rectangle 35"/>
          <p:cNvSpPr>
            <a:spLocks noChangeArrowheads="1"/>
          </p:cNvSpPr>
          <p:nvPr/>
        </p:nvSpPr>
        <p:spPr bwMode="auto">
          <a:xfrm>
            <a:off x="2043113" y="3105150"/>
            <a:ext cx="4800600" cy="571500"/>
          </a:xfrm>
          <a:prstGeom prst="rect">
            <a:avLst/>
          </a:prstGeom>
          <a:solidFill>
            <a:srgbClr val="00B0F0"/>
          </a:solid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00" name="Rectangle 36"/>
          <p:cNvSpPr>
            <a:spLocks noChangeArrowheads="1"/>
          </p:cNvSpPr>
          <p:nvPr/>
        </p:nvSpPr>
        <p:spPr bwMode="auto">
          <a:xfrm>
            <a:off x="2754313" y="3000375"/>
            <a:ext cx="188912"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1" name="Line 37"/>
          <p:cNvSpPr>
            <a:spLocks noChangeShapeType="1"/>
          </p:cNvSpPr>
          <p:nvPr/>
        </p:nvSpPr>
        <p:spPr bwMode="auto">
          <a:xfrm>
            <a:off x="3444875" y="1685925"/>
            <a:ext cx="2038350" cy="0"/>
          </a:xfrm>
          <a:prstGeom prst="line">
            <a:avLst/>
          </a:prstGeom>
          <a:noFill/>
          <a:ln w="28575">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2" name="Text Box 38"/>
          <p:cNvSpPr txBox="1">
            <a:spLocks noChangeArrowheads="1"/>
          </p:cNvSpPr>
          <p:nvPr/>
        </p:nvSpPr>
        <p:spPr bwMode="auto">
          <a:xfrm>
            <a:off x="3876675" y="1500188"/>
            <a:ext cx="1258888"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161803" name="Text Box 39"/>
          <p:cNvSpPr txBox="1">
            <a:spLocks noChangeArrowheads="1"/>
          </p:cNvSpPr>
          <p:nvPr/>
        </p:nvSpPr>
        <p:spPr bwMode="auto">
          <a:xfrm>
            <a:off x="2890838" y="268763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4" name="Text Box 40"/>
          <p:cNvSpPr txBox="1">
            <a:spLocks noChangeArrowheads="1"/>
          </p:cNvSpPr>
          <p:nvPr/>
        </p:nvSpPr>
        <p:spPr bwMode="auto">
          <a:xfrm>
            <a:off x="5405438" y="270668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5" name="Text Box 41"/>
          <p:cNvSpPr txBox="1">
            <a:spLocks noChangeArrowheads="1"/>
          </p:cNvSpPr>
          <p:nvPr/>
        </p:nvSpPr>
        <p:spPr bwMode="auto">
          <a:xfrm>
            <a:off x="2917825" y="1920875"/>
            <a:ext cx="1011238" cy="33972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06" name="AutoShape 42"/>
          <p:cNvSpPr>
            <a:spLocks noChangeArrowheads="1"/>
          </p:cNvSpPr>
          <p:nvPr/>
        </p:nvSpPr>
        <p:spPr bwMode="auto">
          <a:xfrm>
            <a:off x="2778125" y="1909763"/>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7" name="Rectangle 43"/>
          <p:cNvSpPr>
            <a:spLocks noChangeArrowheads="1"/>
          </p:cNvSpPr>
          <p:nvPr/>
        </p:nvSpPr>
        <p:spPr bwMode="auto">
          <a:xfrm>
            <a:off x="5915025" y="3000375"/>
            <a:ext cx="192088"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8" name="AutoShape 44"/>
          <p:cNvSpPr>
            <a:spLocks noChangeArrowheads="1"/>
          </p:cNvSpPr>
          <p:nvPr/>
        </p:nvSpPr>
        <p:spPr bwMode="auto">
          <a:xfrm>
            <a:off x="5937250" y="1909763"/>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9" name="Text Box 45"/>
          <p:cNvSpPr txBox="1">
            <a:spLocks noChangeArrowheads="1"/>
          </p:cNvSpPr>
          <p:nvPr/>
        </p:nvSpPr>
        <p:spPr bwMode="auto">
          <a:xfrm>
            <a:off x="4791075" y="1920875"/>
            <a:ext cx="1011238"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10" name="Rectangle 46"/>
          <p:cNvSpPr>
            <a:spLocks noChangeArrowheads="1"/>
          </p:cNvSpPr>
          <p:nvPr/>
        </p:nvSpPr>
        <p:spPr bwMode="auto">
          <a:xfrm>
            <a:off x="2273300" y="1511300"/>
            <a:ext cx="1150938"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1" name="Text Box 47"/>
          <p:cNvSpPr txBox="1">
            <a:spLocks noChangeArrowheads="1"/>
          </p:cNvSpPr>
          <p:nvPr/>
        </p:nvSpPr>
        <p:spPr bwMode="auto">
          <a:xfrm>
            <a:off x="2305050" y="1566863"/>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2" name="Text Box 48"/>
          <p:cNvSpPr txBox="1">
            <a:spLocks noChangeArrowheads="1"/>
          </p:cNvSpPr>
          <p:nvPr/>
        </p:nvSpPr>
        <p:spPr bwMode="auto">
          <a:xfrm>
            <a:off x="1193800" y="3028950"/>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服务提供者</a:t>
            </a:r>
          </a:p>
        </p:txBody>
      </p:sp>
      <p:sp>
        <p:nvSpPr>
          <p:cNvPr id="161813" name="Line 49"/>
          <p:cNvSpPr>
            <a:spLocks noChangeShapeType="1"/>
          </p:cNvSpPr>
          <p:nvPr/>
        </p:nvSpPr>
        <p:spPr bwMode="auto">
          <a:xfrm>
            <a:off x="505072" y="2430463"/>
            <a:ext cx="8053712" cy="0"/>
          </a:xfrm>
          <a:prstGeom prst="line">
            <a:avLst/>
          </a:prstGeom>
          <a:noFill/>
          <a:ln w="28575">
            <a:solidFill>
              <a:srgbClr val="339933"/>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14" name="Text Box 50"/>
          <p:cNvSpPr txBox="1">
            <a:spLocks noChangeArrowheads="1"/>
          </p:cNvSpPr>
          <p:nvPr/>
        </p:nvSpPr>
        <p:spPr bwMode="auto">
          <a:xfrm>
            <a:off x="7135813" y="3175000"/>
            <a:ext cx="849913"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161815" name="Text Box 51"/>
          <p:cNvSpPr txBox="1">
            <a:spLocks noChangeArrowheads="1"/>
          </p:cNvSpPr>
          <p:nvPr/>
        </p:nvSpPr>
        <p:spPr bwMode="auto">
          <a:xfrm>
            <a:off x="6902450" y="1528763"/>
            <a:ext cx="1132041"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161816" name="Rectangle 52"/>
          <p:cNvSpPr>
            <a:spLocks noChangeArrowheads="1"/>
          </p:cNvSpPr>
          <p:nvPr/>
        </p:nvSpPr>
        <p:spPr bwMode="auto">
          <a:xfrm>
            <a:off x="5445125" y="1511300"/>
            <a:ext cx="1149350"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7" name="Text Box 53"/>
          <p:cNvSpPr txBox="1">
            <a:spLocks noChangeArrowheads="1"/>
          </p:cNvSpPr>
          <p:nvPr/>
        </p:nvSpPr>
        <p:spPr bwMode="auto">
          <a:xfrm>
            <a:off x="5476875" y="1565275"/>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8" name="Text Box 54"/>
          <p:cNvSpPr txBox="1">
            <a:spLocks noChangeArrowheads="1"/>
          </p:cNvSpPr>
          <p:nvPr/>
        </p:nvSpPr>
        <p:spPr bwMode="auto">
          <a:xfrm>
            <a:off x="5969000" y="1379538"/>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161819" name="Text Box 55"/>
          <p:cNvSpPr txBox="1">
            <a:spLocks noChangeArrowheads="1"/>
          </p:cNvSpPr>
          <p:nvPr/>
        </p:nvSpPr>
        <p:spPr bwMode="auto">
          <a:xfrm>
            <a:off x="1193800" y="1433513"/>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161820" name="Rectangle 56"/>
          <p:cNvSpPr>
            <a:spLocks noChangeArrowheads="1"/>
          </p:cNvSpPr>
          <p:nvPr/>
        </p:nvSpPr>
        <p:spPr bwMode="auto">
          <a:xfrm>
            <a:off x="22733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1" name="Rectangle 57"/>
          <p:cNvSpPr>
            <a:spLocks noChangeArrowheads="1"/>
          </p:cNvSpPr>
          <p:nvPr/>
        </p:nvSpPr>
        <p:spPr bwMode="auto">
          <a:xfrm>
            <a:off x="54229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2" name="Text Box 58"/>
          <p:cNvSpPr txBox="1">
            <a:spLocks noChangeArrowheads="1"/>
          </p:cNvSpPr>
          <p:nvPr/>
        </p:nvSpPr>
        <p:spPr bwMode="auto">
          <a:xfrm>
            <a:off x="2384425"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3" name="Text Box 59"/>
          <p:cNvSpPr txBox="1">
            <a:spLocks noChangeArrowheads="1"/>
          </p:cNvSpPr>
          <p:nvPr/>
        </p:nvSpPr>
        <p:spPr bwMode="auto">
          <a:xfrm>
            <a:off x="5594350"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4" name="Line 60"/>
          <p:cNvSpPr>
            <a:spLocks noChangeShapeType="1"/>
          </p:cNvSpPr>
          <p:nvPr/>
        </p:nvSpPr>
        <p:spPr bwMode="auto">
          <a:xfrm>
            <a:off x="3427413" y="3373438"/>
            <a:ext cx="2041525"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25" name="Text Box 61"/>
          <p:cNvSpPr txBox="1">
            <a:spLocks noChangeArrowheads="1"/>
          </p:cNvSpPr>
          <p:nvPr/>
        </p:nvSpPr>
        <p:spPr bwMode="auto">
          <a:xfrm>
            <a:off x="4027488" y="3224213"/>
            <a:ext cx="889000" cy="338137"/>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161826" name="矩形 32"/>
          <p:cNvSpPr>
            <a:spLocks noChangeArrowheads="1"/>
          </p:cNvSpPr>
          <p:nvPr/>
        </p:nvSpPr>
        <p:spPr bwMode="auto">
          <a:xfrm>
            <a:off x="2787650" y="3976688"/>
            <a:ext cx="3587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a:latin typeface="微软雅黑" panose="020B0503020204020204" pitchFamily="34" charset="-122"/>
                <a:ea typeface="微软雅黑" panose="020B0503020204020204" pitchFamily="34" charset="-122"/>
              </a:rPr>
              <a:t>相邻两层之间的关系</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5"/>
          <p:cNvSpPr>
            <a:spLocks noChangeArrowheads="1"/>
          </p:cNvSpPr>
          <p:nvPr/>
        </p:nvSpPr>
        <p:spPr bwMode="auto">
          <a:xfrm>
            <a:off x="505072" y="1366838"/>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2819" name="Rectangle 6"/>
          <p:cNvSpPr>
            <a:spLocks noChangeArrowheads="1"/>
          </p:cNvSpPr>
          <p:nvPr/>
        </p:nvSpPr>
        <p:spPr bwMode="auto">
          <a:xfrm>
            <a:off x="3879850" y="1344613"/>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协议很复杂</a:t>
            </a:r>
          </a:p>
        </p:txBody>
      </p:sp>
      <p:sp>
        <p:nvSpPr>
          <p:cNvPr id="162820" name="Rectangle 68"/>
          <p:cNvSpPr>
            <a:spLocks noChangeArrowheads="1"/>
          </p:cNvSpPr>
          <p:nvPr/>
        </p:nvSpPr>
        <p:spPr bwMode="auto">
          <a:xfrm>
            <a:off x="505072" y="1763713"/>
            <a:ext cx="805371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协议必须把所有</a:t>
            </a:r>
            <a:r>
              <a:rPr lang="zh-CN" altLang="en-US" sz="2000" b="1" dirty="0">
                <a:solidFill>
                  <a:srgbClr val="0000FF"/>
                </a:solidFill>
                <a:latin typeface="微软雅黑" panose="020B0503020204020204" pitchFamily="34" charset="-122"/>
                <a:ea typeface="微软雅黑" panose="020B0503020204020204" pitchFamily="34" charset="-122"/>
              </a:rPr>
              <a:t>不利的条件</a:t>
            </a:r>
            <a:r>
              <a:rPr lang="zh-CN" altLang="en-US" sz="2000" b="1" dirty="0">
                <a:latin typeface="微软雅黑" panose="020B0503020204020204" pitchFamily="34" charset="-122"/>
                <a:ea typeface="微软雅黑" panose="020B0503020204020204" pitchFamily="34" charset="-122"/>
              </a:rPr>
              <a:t>事先都估计到，而</a:t>
            </a:r>
            <a:r>
              <a:rPr lang="zh-CN" altLang="en-US" sz="2000" b="1" dirty="0">
                <a:solidFill>
                  <a:srgbClr val="0000FF"/>
                </a:solidFill>
                <a:latin typeface="微软雅黑" panose="020B0503020204020204" pitchFamily="34" charset="-122"/>
                <a:ea typeface="微软雅黑" panose="020B0503020204020204" pitchFamily="34" charset="-122"/>
              </a:rPr>
              <a:t>不能假定</a:t>
            </a:r>
            <a:r>
              <a:rPr lang="zh-CN" altLang="en-US" sz="2000" b="1" dirty="0">
                <a:latin typeface="微软雅黑" panose="020B0503020204020204" pitchFamily="34" charset="-122"/>
                <a:ea typeface="微软雅黑" panose="020B0503020204020204" pitchFamily="34" charset="-122"/>
              </a:rPr>
              <a:t>一切都是正常的和非常理想的。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看一个计算机网络协议是否正确，不能光看在正常情况下是否正确，还必须非常仔细地检查这个协议</a:t>
            </a:r>
            <a:r>
              <a:rPr lang="zh-CN" altLang="en-US" sz="2000" b="1" dirty="0">
                <a:solidFill>
                  <a:srgbClr val="0000FF"/>
                </a:solidFill>
                <a:latin typeface="微软雅黑" panose="020B0503020204020204" pitchFamily="34" charset="-122"/>
                <a:ea typeface="微软雅黑" panose="020B0503020204020204" pitchFamily="34" charset="-122"/>
              </a:rPr>
              <a:t>能否应付各种异常情况。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8829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1.2.1                                            </a:t>
            </a:r>
            <a:r>
              <a:rPr lang="zh-CN" altLang="en-US" sz="2000" b="1" dirty="0">
                <a:solidFill>
                  <a:schemeClr val="bg1"/>
                </a:solidFill>
                <a:latin typeface="微软雅黑" pitchFamily="34" charset="-122"/>
                <a:ea typeface="微软雅黑" pitchFamily="34" charset="-122"/>
              </a:rPr>
              <a:t>互联网概念</a:t>
            </a:r>
            <a:r>
              <a:rPr lang="en-US" altLang="zh-CN" sz="2000" b="1" dirty="0">
                <a:solidFill>
                  <a:schemeClr val="bg1"/>
                </a:solidFill>
                <a:latin typeface="微软雅黑" pitchFamily="34" charset="-122"/>
                <a:ea typeface="微软雅黑" pitchFamily="34" charset="-122"/>
              </a:rPr>
              <a:t>1.2.2              </a:t>
            </a:r>
            <a:r>
              <a:rPr lang="zh-CN" altLang="zh-CN" sz="2000" b="1" dirty="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a:solidFill>
                  <a:schemeClr val="bg1"/>
                </a:solidFill>
                <a:latin typeface="微软雅黑" pitchFamily="34" charset="-122"/>
                <a:ea typeface="微软雅黑" pitchFamily="34" charset="-122"/>
              </a:rPr>
              <a:t>1.2.3                               </a:t>
            </a:r>
            <a:r>
              <a:rPr lang="zh-CN" altLang="zh-CN" sz="2000" b="1" dirty="0">
                <a:solidFill>
                  <a:schemeClr val="bg1"/>
                </a:solidFill>
                <a:latin typeface="微软雅黑" pitchFamily="34" charset="-122"/>
                <a:ea typeface="微软雅黑" pitchFamily="34" charset="-122"/>
              </a:rPr>
              <a:t>互联网的标准化工作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3051175" y="629856"/>
            <a:ext cx="30876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1-1】</a:t>
            </a:r>
            <a:r>
              <a:rPr lang="zh-CN" altLang="en-US" sz="2000" b="1">
                <a:solidFill>
                  <a:schemeClr val="bg1"/>
                </a:solidFill>
                <a:ea typeface="微软雅黑" panose="020B0503020204020204" pitchFamily="34" charset="-122"/>
              </a:rPr>
              <a:t>著名的协议举例</a:t>
            </a:r>
          </a:p>
        </p:txBody>
      </p:sp>
      <p:sp>
        <p:nvSpPr>
          <p:cNvPr id="163844" name="Rectangle 68"/>
          <p:cNvSpPr>
            <a:spLocks noChangeArrowheads="1"/>
          </p:cNvSpPr>
          <p:nvPr/>
        </p:nvSpPr>
        <p:spPr bwMode="auto">
          <a:xfrm>
            <a:off x="505072" y="1048956"/>
            <a:ext cx="8053711"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占据东、西两个山顶的蓝军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与驻扎在山谷的白军作战。其力量对比是：单独的蓝军</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或蓝军</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打不过白军，但蓝军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协同作战则可战胜白军。现蓝军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拟于次日正午向白军发起攻击。于是用计算机发送电文给蓝军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。但通信线路很不好，电文出错或丢失的可能性较大（没有电话可使用）。因此要求收到电文的友军必须送回一个确认电文。但此确认电文也可能出错或丢失。</a:t>
            </a:r>
            <a:r>
              <a:rPr lang="zh-CN" altLang="en-US" sz="2000" b="1" dirty="0">
                <a:solidFill>
                  <a:srgbClr val="0000FF"/>
                </a:solidFill>
                <a:latin typeface="微软雅黑" panose="020B0503020204020204" pitchFamily="34" charset="-122"/>
                <a:ea typeface="微软雅黑" panose="020B0503020204020204" pitchFamily="34" charset="-122"/>
              </a:rPr>
              <a:t>试问能否设计出一种协议使得蓝军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和蓝军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能够实现协同作战，因而一定（即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而不是 </a:t>
            </a:r>
            <a:r>
              <a:rPr lang="en-US" altLang="zh-CN" sz="2000" b="1" dirty="0">
                <a:solidFill>
                  <a:srgbClr val="0000FF"/>
                </a:solidFill>
                <a:latin typeface="微软雅黑" panose="020B0503020204020204" pitchFamily="34" charset="-122"/>
                <a:ea typeface="微软雅黑" panose="020B0503020204020204" pitchFamily="34" charset="-122"/>
              </a:rPr>
              <a:t>99.999…%</a:t>
            </a:r>
            <a:r>
              <a:rPr lang="zh-CN" altLang="en-US" sz="2000" b="1" dirty="0">
                <a:solidFill>
                  <a:srgbClr val="0000FF"/>
                </a:solidFill>
                <a:latin typeface="微软雅黑" panose="020B0503020204020204" pitchFamily="34" charset="-122"/>
                <a:ea typeface="微软雅黑" panose="020B0503020204020204" pitchFamily="34" charset="-122"/>
              </a:rPr>
              <a:t>）取得胜利？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组合 1"/>
          <p:cNvGrpSpPr/>
          <p:nvPr/>
        </p:nvGrpSpPr>
        <p:grpSpPr bwMode="auto">
          <a:xfrm>
            <a:off x="976313" y="2827338"/>
            <a:ext cx="6864350" cy="1512887"/>
            <a:chOff x="229549" y="4412749"/>
            <a:chExt cx="9721983" cy="2504059"/>
          </a:xfrm>
        </p:grpSpPr>
        <p:sp>
          <p:nvSpPr>
            <p:cNvPr id="164878"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9"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1"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4"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9"/>
          <p:cNvGrpSpPr/>
          <p:nvPr/>
        </p:nvGrpSpPr>
        <p:grpSpPr bwMode="auto">
          <a:xfrm>
            <a:off x="546000" y="529858"/>
            <a:ext cx="1994413" cy="502953"/>
            <a:chOff x="888" y="192"/>
            <a:chExt cx="1358" cy="371"/>
          </a:xfrm>
          <a:solidFill>
            <a:srgbClr val="368AD6"/>
          </a:solidFill>
        </p:grpSpPr>
        <p:sp>
          <p:nvSpPr>
            <p:cNvPr id="11" name="AutoShape 10"/>
            <p:cNvSpPr>
              <a:spLocks noChangeArrowheads="1"/>
            </p:cNvSpPr>
            <p:nvPr/>
          </p:nvSpPr>
          <p:spPr bwMode="auto">
            <a:xfrm>
              <a:off x="912" y="192"/>
              <a:ext cx="1334" cy="371"/>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明日正午进攻，如何？</a:t>
              </a:r>
            </a:p>
          </p:txBody>
        </p:sp>
      </p:grpSp>
      <p:grpSp>
        <p:nvGrpSpPr>
          <p:cNvPr id="13" name="Group 12"/>
          <p:cNvGrpSpPr/>
          <p:nvPr/>
        </p:nvGrpSpPr>
        <p:grpSpPr bwMode="auto">
          <a:xfrm>
            <a:off x="6707168" y="894520"/>
            <a:ext cx="1331797" cy="460841"/>
            <a:chOff x="4492" y="700"/>
            <a:chExt cx="1066" cy="349"/>
          </a:xfrm>
          <a:solidFill>
            <a:srgbClr val="00CC00"/>
          </a:solidFill>
        </p:grpSpPr>
        <p:sp>
          <p:nvSpPr>
            <p:cNvPr id="14" name="AutoShape 13"/>
            <p:cNvSpPr>
              <a:spLocks noChangeArrowheads="1"/>
            </p:cNvSpPr>
            <p:nvPr/>
          </p:nvSpPr>
          <p:spPr bwMode="auto">
            <a:xfrm rot="10800000">
              <a:off x="4492" y="700"/>
              <a:ext cx="1039" cy="349"/>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6" name="Group 15"/>
          <p:cNvGrpSpPr/>
          <p:nvPr/>
        </p:nvGrpSpPr>
        <p:grpSpPr bwMode="auto">
          <a:xfrm>
            <a:off x="525798" y="1322815"/>
            <a:ext cx="2013171" cy="457423"/>
            <a:chOff x="882" y="234"/>
            <a:chExt cx="1386" cy="319"/>
          </a:xfrm>
          <a:solidFill>
            <a:srgbClr val="368AD6"/>
          </a:solidFill>
        </p:grpSpPr>
        <p:sp>
          <p:nvSpPr>
            <p:cNvPr id="17" name="AutoShape 16"/>
            <p:cNvSpPr>
              <a:spLocks noChangeArrowheads="1"/>
            </p:cNvSpPr>
            <p:nvPr/>
          </p:nvSpPr>
          <p:spPr bwMode="auto">
            <a:xfrm>
              <a:off x="912" y="234"/>
              <a:ext cx="1356" cy="319"/>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8" name="Text Box 17"/>
            <p:cNvSpPr txBox="1">
              <a:spLocks noChangeArrowheads="1"/>
            </p:cNvSpPr>
            <p:nvPr/>
          </p:nvSpPr>
          <p:spPr bwMode="auto">
            <a:xfrm>
              <a:off x="882" y="290"/>
              <a:ext cx="869"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收到“同意”</a:t>
              </a:r>
            </a:p>
          </p:txBody>
        </p:sp>
      </p:grpSp>
      <p:grpSp>
        <p:nvGrpSpPr>
          <p:cNvPr id="19" name="Group 18"/>
          <p:cNvGrpSpPr/>
          <p:nvPr/>
        </p:nvGrpSpPr>
        <p:grpSpPr bwMode="auto">
          <a:xfrm>
            <a:off x="6136211" y="1677686"/>
            <a:ext cx="1995195" cy="508459"/>
            <a:chOff x="4035" y="1601"/>
            <a:chExt cx="1597" cy="307"/>
          </a:xfrm>
          <a:solidFill>
            <a:srgbClr val="00CC00"/>
          </a:solidFill>
        </p:grpSpPr>
        <p:sp>
          <p:nvSpPr>
            <p:cNvPr id="20" name="AutoShape 19"/>
            <p:cNvSpPr>
              <a:spLocks noChangeArrowheads="1"/>
            </p:cNvSpPr>
            <p:nvPr/>
          </p:nvSpPr>
          <p:spPr bwMode="auto">
            <a:xfrm rot="10800000">
              <a:off x="4035" y="1601"/>
              <a:ext cx="1496" cy="307"/>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收到：收到“同意”</a:t>
              </a:r>
            </a:p>
          </p:txBody>
        </p:sp>
      </p:grpSp>
      <p:sp>
        <p:nvSpPr>
          <p:cNvPr id="22" name="Text Box 21"/>
          <p:cNvSpPr txBox="1">
            <a:spLocks noChangeArrowheads="1"/>
          </p:cNvSpPr>
          <p:nvPr/>
        </p:nvSpPr>
        <p:spPr bwMode="auto">
          <a:xfrm>
            <a:off x="1560513" y="2108200"/>
            <a:ext cx="59372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3" name="Text Box 22"/>
          <p:cNvSpPr txBox="1">
            <a:spLocks noChangeArrowheads="1"/>
          </p:cNvSpPr>
          <p:nvPr/>
        </p:nvSpPr>
        <p:spPr bwMode="auto">
          <a:xfrm>
            <a:off x="6553200" y="2211388"/>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4" name="Text Box 23"/>
          <p:cNvSpPr txBox="1">
            <a:spLocks noChangeArrowheads="1"/>
          </p:cNvSpPr>
          <p:nvPr/>
        </p:nvSpPr>
        <p:spPr bwMode="auto">
          <a:xfrm>
            <a:off x="1560513" y="2125663"/>
            <a:ext cx="5937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5" name="Text Box 24"/>
          <p:cNvSpPr txBox="1">
            <a:spLocks noChangeArrowheads="1"/>
          </p:cNvSpPr>
          <p:nvPr/>
        </p:nvSpPr>
        <p:spPr bwMode="auto">
          <a:xfrm>
            <a:off x="6553200" y="2228850"/>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6" name="Text Box 25"/>
          <p:cNvSpPr txBox="1">
            <a:spLocks noChangeArrowheads="1"/>
          </p:cNvSpPr>
          <p:nvPr/>
        </p:nvSpPr>
        <p:spPr bwMode="auto">
          <a:xfrm>
            <a:off x="1560513" y="2116138"/>
            <a:ext cx="593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7" name="Text Box 26"/>
          <p:cNvSpPr txBox="1">
            <a:spLocks noChangeArrowheads="1"/>
          </p:cNvSpPr>
          <p:nvPr/>
        </p:nvSpPr>
        <p:spPr bwMode="auto">
          <a:xfrm>
            <a:off x="6553200" y="2246313"/>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8" name="Text Box 27"/>
          <p:cNvSpPr txBox="1">
            <a:spLocks noChangeArrowheads="1"/>
          </p:cNvSpPr>
          <p:nvPr/>
        </p:nvSpPr>
        <p:spPr bwMode="auto">
          <a:xfrm>
            <a:off x="2133600" y="1985963"/>
            <a:ext cx="4802188" cy="646112"/>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b="1">
                <a:solidFill>
                  <a:schemeClr val="bg1"/>
                </a:solidFill>
                <a:latin typeface="微软雅黑" panose="020B0503020204020204" pitchFamily="34" charset="-122"/>
                <a:ea typeface="微软雅黑" panose="020B0503020204020204" pitchFamily="34" charset="-122"/>
              </a:rPr>
              <a:t>这样的协议无法实现！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0"/>
                                        </p:tgtEl>
                                        <p:attrNameLst>
                                          <p:attrName>ppt_x</p:attrName>
                                          <p:attrName>ppt_y</p:attrName>
                                        </p:attrNameLst>
                                      </p:cBhvr>
                                      <p:rCtr x="29010" y="23"/>
                                    </p:animMotion>
                                  </p:childTnLst>
                                </p:cTn>
                              </p:par>
                            </p:childTnLst>
                          </p:cTn>
                        </p:par>
                        <p:par>
                          <p:cTn id="10" fill="hold">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500"/>
                            </p:stCondLst>
                            <p:childTnLst>
                              <p:par>
                                <p:cTn id="14" presetID="35" presetClass="path" presetSubtype="0" accel="50000" decel="50000" fill="hold" nodeType="afterEffect">
                                  <p:stCondLst>
                                    <p:cond delay="0"/>
                                  </p:stCondLst>
                                  <p:childTnLst>
                                    <p:animMotion origin="layout" path="M 0 1.84397E-6 L -0.6033 0.00524 " pathEditMode="relative" rAng="0" ptsTypes="AA">
                                      <p:cBhvr>
                                        <p:cTn id="15" dur="2000" fill="hold"/>
                                        <p:tgtEl>
                                          <p:spTgt spid="13"/>
                                        </p:tgtEl>
                                        <p:attrNameLst>
                                          <p:attrName>ppt_x</p:attrName>
                                          <p:attrName>ppt_y</p:attrName>
                                        </p:attrNameLst>
                                      </p:cBhvr>
                                      <p:rCtr x="-30174" y="247"/>
                                    </p:animMotion>
                                  </p:childTnLst>
                                </p:cTn>
                              </p:par>
                            </p:childTnLst>
                          </p:cTn>
                        </p:par>
                        <p:par>
                          <p:cTn id="16" fill="hold">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6"/>
                                        </p:tgtEl>
                                        <p:attrNameLst>
                                          <p:attrName>ppt_x</p:attrName>
                                          <p:attrName>ppt_y</p:attrName>
                                        </p:attrNameLst>
                                      </p:cBhvr>
                                      <p:rCtr x="29010" y="-46"/>
                                    </p:animMotion>
                                  </p:childTnLst>
                                </p:cTn>
                              </p:par>
                            </p:childTnLst>
                          </p:cTn>
                        </p:par>
                        <p:par>
                          <p:cTn id="22" fill="hold">
                            <p:stCondLst>
                              <p:cond delay="13500"/>
                            </p:stCondLst>
                            <p:childTnLst>
                              <p:par>
                                <p:cTn id="23" presetID="1"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3500"/>
                            </p:stCondLst>
                            <p:childTnLst>
                              <p:par>
                                <p:cTn id="26" presetID="35" presetClass="path" presetSubtype="0" accel="50000" decel="50000" fill="hold" nodeType="afterEffect">
                                  <p:stCondLst>
                                    <p:cond delay="500"/>
                                  </p:stCondLst>
                                  <p:childTnLst>
                                    <p:animMotion origin="layout" path="M -1.66667E-6 3.31483E-6 L -0.58055 0.00431 " pathEditMode="relative" rAng="0" ptsTypes="AA">
                                      <p:cBhvr>
                                        <p:cTn id="27" dur="2000" fill="hold"/>
                                        <p:tgtEl>
                                          <p:spTgt spid="19"/>
                                        </p:tgtEl>
                                        <p:attrNameLst>
                                          <p:attrName>ppt_x</p:attrName>
                                          <p:attrName>ppt_y</p:attrName>
                                        </p:attrNameLst>
                                      </p:cBhvr>
                                      <p:rCtr x="-29028" y="216"/>
                                    </p:animMotion>
                                  </p:childTnLst>
                                </p:cTn>
                              </p:par>
                            </p:childTnLst>
                          </p:cTn>
                        </p:par>
                        <p:par>
                          <p:cTn id="28" fill="hold">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6000"/>
                            </p:stCondLst>
                            <p:childTnLst>
                              <p:par>
                                <p:cTn id="32" presetID="63" presetClass="path" presetSubtype="0" accel="50000" decel="50000" fill="hold" grpId="1" nodeType="afterEffect">
                                  <p:stCondLst>
                                    <p:cond delay="0"/>
                                  </p:stCondLst>
                                  <p:childTnLst>
                                    <p:animMotion origin="layout" path="M -0.03108 -0.04856 L 0.55208 -0.04833 " pathEditMode="relative" rAng="0" ptsTypes="AA">
                                      <p:cBhvr>
                                        <p:cTn id="33" dur="2000" fill="hold"/>
                                        <p:tgtEl>
                                          <p:spTgt spid="22"/>
                                        </p:tgtEl>
                                        <p:attrNameLst>
                                          <p:attrName>ppt_x</p:attrName>
                                          <p:attrName>ppt_y</p:attrName>
                                        </p:attrNameLst>
                                      </p:cBhvr>
                                      <p:rCtr x="29149" y="0"/>
                                    </p:animMotion>
                                  </p:childTnLst>
                                </p:cTn>
                              </p:par>
                            </p:childTnLst>
                          </p:cTn>
                        </p:par>
                        <p:par>
                          <p:cTn id="34" fill="hold">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8000"/>
                            </p:stCondLst>
                            <p:childTnLst>
                              <p:par>
                                <p:cTn id="41" presetID="35" presetClass="path" presetSubtype="0" accel="50000" decel="50000" fill="hold" grpId="1" nodeType="afterEffect">
                                  <p:stCondLst>
                                    <p:cond delay="0"/>
                                  </p:stCondLst>
                                  <p:childTnLst>
                                    <p:animMotion origin="layout" path="M -3.88889E-6 3.80204E-6 L -0.62013 0.00717 " pathEditMode="relative" rAng="0" ptsTypes="AA">
                                      <p:cBhvr>
                                        <p:cTn id="42" dur="2000" fill="hold"/>
                                        <p:tgtEl>
                                          <p:spTgt spid="23"/>
                                        </p:tgtEl>
                                        <p:attrNameLst>
                                          <p:attrName>ppt_x</p:attrName>
                                          <p:attrName>ppt_y</p:attrName>
                                        </p:attrNameLst>
                                      </p:cBhvr>
                                      <p:rCtr x="-31007" y="347"/>
                                    </p:animMotion>
                                  </p:childTnLst>
                                </p:cTn>
                              </p:par>
                            </p:childTnLst>
                          </p:cTn>
                        </p:par>
                        <p:par>
                          <p:cTn id="43" fill="hold">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par>
                          <p:cTn id="49" fill="hold">
                            <p:stCondLst>
                              <p:cond delay="20000"/>
                            </p:stCondLst>
                            <p:childTnLst>
                              <p:par>
                                <p:cTn id="50" presetID="63" presetClass="path" presetSubtype="0" accel="50000" decel="50000" fill="hold" grpId="1" nodeType="afterEffect">
                                  <p:stCondLst>
                                    <p:cond delay="0"/>
                                  </p:stCondLst>
                                  <p:childTnLst>
                                    <p:animMotion origin="layout" path="M -0.03108 -0.05111 L 0.52101 -0.05273 " pathEditMode="relative" rAng="0" ptsTypes="AA">
                                      <p:cBhvr>
                                        <p:cTn id="51" dur="2000" fill="hold"/>
                                        <p:tgtEl>
                                          <p:spTgt spid="24"/>
                                        </p:tgtEl>
                                        <p:attrNameLst>
                                          <p:attrName>ppt_x</p:attrName>
                                          <p:attrName>ppt_y</p:attrName>
                                        </p:attrNameLst>
                                      </p:cBhvr>
                                      <p:rCtr x="27604" y="-93"/>
                                    </p:animMotion>
                                  </p:childTnLst>
                                </p:cTn>
                              </p:par>
                            </p:childTnLst>
                          </p:cTn>
                        </p:par>
                        <p:par>
                          <p:cTn id="52" fill="hold">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par>
                          <p:cTn id="55" fill="hold">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22000"/>
                            </p:stCondLst>
                            <p:childTnLst>
                              <p:par>
                                <p:cTn id="59" presetID="35" presetClass="path" presetSubtype="0" accel="50000" decel="50000" fill="hold" grpId="1" nodeType="afterEffect">
                                  <p:stCondLst>
                                    <p:cond delay="0"/>
                                  </p:stCondLst>
                                  <p:childTnLst>
                                    <p:animMotion origin="layout" path="M -3.88889E-6 -1.3876E-7 L -0.62013 0.00555 " pathEditMode="relative" rAng="0" ptsTypes="AA">
                                      <p:cBhvr>
                                        <p:cTn id="60" dur="2000" fill="hold"/>
                                        <p:tgtEl>
                                          <p:spTgt spid="25"/>
                                        </p:tgtEl>
                                        <p:attrNameLst>
                                          <p:attrName>ppt_x</p:attrName>
                                          <p:attrName>ppt_y</p:attrName>
                                        </p:attrNameLst>
                                      </p:cBhvr>
                                      <p:rCtr x="-31007" y="278"/>
                                    </p:animMotion>
                                  </p:childTnLst>
                                </p:cTn>
                              </p:par>
                            </p:childTnLst>
                          </p:cTn>
                        </p:par>
                        <p:par>
                          <p:cTn id="61" fill="hold">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5"/>
                                        </p:tgtEl>
                                        <p:attrNameLst>
                                          <p:attrName>style.visibility</p:attrName>
                                        </p:attrNameLst>
                                      </p:cBhvr>
                                      <p:to>
                                        <p:strVal val="hidden"/>
                                      </p:to>
                                    </p:set>
                                  </p:childTnLst>
                                </p:cTn>
                              </p:par>
                            </p:childTnLst>
                          </p:cTn>
                        </p:par>
                        <p:par>
                          <p:cTn id="64" fill="hold">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par>
                          <p:cTn id="67" fill="hold">
                            <p:stCondLst>
                              <p:cond delay="24000"/>
                            </p:stCondLst>
                            <p:childTnLst>
                              <p:par>
                                <p:cTn id="68" presetID="63" presetClass="path" presetSubtype="0" accel="50000" decel="50000" fill="hold" grpId="1" nodeType="afterEffect">
                                  <p:stCondLst>
                                    <p:cond delay="0"/>
                                  </p:stCondLst>
                                  <p:childTnLst>
                                    <p:animMotion origin="layout" path="M -0.03108 -0.05366 L 0.53368 -0.05736 " pathEditMode="relative" rAng="0" ptsTypes="AA">
                                      <p:cBhvr>
                                        <p:cTn id="69" dur="2000" fill="hold"/>
                                        <p:tgtEl>
                                          <p:spTgt spid="26"/>
                                        </p:tgtEl>
                                        <p:attrNameLst>
                                          <p:attrName>ppt_x</p:attrName>
                                          <p:attrName>ppt_y</p:attrName>
                                        </p:attrNameLst>
                                      </p:cBhvr>
                                      <p:rCtr x="28229" y="-185"/>
                                    </p:animMotion>
                                  </p:childTnLst>
                                </p:cTn>
                              </p:par>
                            </p:childTnLst>
                          </p:cTn>
                        </p:par>
                        <p:par>
                          <p:cTn id="70" fill="hold">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par>
                          <p:cTn id="73" fill="hold">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par>
                          <p:cTn id="76" fill="hold">
                            <p:stCondLst>
                              <p:cond delay="26000"/>
                            </p:stCondLst>
                            <p:childTnLst>
                              <p:par>
                                <p:cTn id="77" presetID="35" presetClass="path" presetSubtype="0" accel="50000" decel="50000" fill="hold" grpId="1" nodeType="afterEffect">
                                  <p:stCondLst>
                                    <p:cond delay="0"/>
                                  </p:stCondLst>
                                  <p:childTnLst>
                                    <p:animMotion origin="layout" path="M -3.88889E-6 -4.07956E-6 L -0.62013 0.00347 " pathEditMode="relative" rAng="0" ptsTypes="AA">
                                      <p:cBhvr>
                                        <p:cTn id="78" dur="2000" fill="hold"/>
                                        <p:tgtEl>
                                          <p:spTgt spid="27"/>
                                        </p:tgtEl>
                                        <p:attrNameLst>
                                          <p:attrName>ppt_x</p:attrName>
                                          <p:attrName>ppt_y</p:attrName>
                                        </p:attrNameLst>
                                      </p:cBhvr>
                                      <p:rCtr x="-31007" y="162"/>
                                    </p:animMotion>
                                  </p:childTnLst>
                                </p:cTn>
                              </p:par>
                            </p:childTnLst>
                          </p:cTn>
                        </p:par>
                        <p:par>
                          <p:cTn id="79" fill="hold">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par>
                          <p:cTn id="82" fill="hold">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ox(out)">
                                      <p:cBhvr>
                                        <p:cTn id="85" dur="1000"/>
                                        <p:tgtEl>
                                          <p:spTgt spid="28"/>
                                        </p:tgtEl>
                                      </p:cBhvr>
                                    </p:animEffect>
                                  </p:childTnLst>
                                </p:cTn>
                              </p:par>
                            </p:childTnLst>
                          </p:cTn>
                        </p:par>
                        <p:par>
                          <p:cTn id="86" fill="hold">
                            <p:stCondLst>
                              <p:cond delay="29000"/>
                            </p:stCondLst>
                            <p:childTnLst>
                              <p:par>
                                <p:cTn id="87" presetID="6" presetClass="emph" presetSubtype="0" fill="hold" grpId="1" nodeType="afterEffect">
                                  <p:stCondLst>
                                    <p:cond delay="0"/>
                                  </p:stCondLst>
                                  <p:childTnLst>
                                    <p:animScale>
                                      <p:cBhvr>
                                        <p:cTn id="88" dur="2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2" grpId="2"/>
      <p:bldP spid="23" grpId="0"/>
      <p:bldP spid="23" grpId="1"/>
      <p:bldP spid="23" grpId="2"/>
      <p:bldP spid="24" grpId="0"/>
      <p:bldP spid="24" grpId="1"/>
      <p:bldP spid="24" grpId="2"/>
      <p:bldP spid="25" grpId="0"/>
      <p:bldP spid="25" grpId="1"/>
      <p:bldP spid="25" grpId="2"/>
      <p:bldP spid="26" grpId="0"/>
      <p:bldP spid="26" grpId="1"/>
      <p:bldP spid="26" grpId="2"/>
      <p:bldP spid="27" grpId="0"/>
      <p:bldP spid="27" grpId="1"/>
      <p:bldP spid="27" grpId="2"/>
      <p:bldP spid="28" grpId="0" animBg="1"/>
      <p:bldP spid="28" grpId="1"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5"/>
          <p:cNvSpPr>
            <a:spLocks noChangeArrowheads="1"/>
          </p:cNvSpPr>
          <p:nvPr/>
        </p:nvSpPr>
        <p:spPr bwMode="auto">
          <a:xfrm>
            <a:off x="505072" y="1156843"/>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5891" name="Rectangle 6"/>
          <p:cNvSpPr>
            <a:spLocks noChangeArrowheads="1"/>
          </p:cNvSpPr>
          <p:nvPr/>
        </p:nvSpPr>
        <p:spPr bwMode="auto">
          <a:xfrm>
            <a:off x="4264025" y="1134618"/>
            <a:ext cx="698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结论</a:t>
            </a:r>
          </a:p>
        </p:txBody>
      </p:sp>
      <p:sp>
        <p:nvSpPr>
          <p:cNvPr id="165892" name="Rectangle 68"/>
          <p:cNvSpPr>
            <a:spLocks noChangeArrowheads="1"/>
          </p:cNvSpPr>
          <p:nvPr/>
        </p:nvSpPr>
        <p:spPr bwMode="auto">
          <a:xfrm>
            <a:off x="505072" y="1553718"/>
            <a:ext cx="8072191"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这样无限循环下去，两边的蓝军都始终无法确定自己最后发出的电文对方是否已经收到。</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没有一种协议能够使蓝军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获胜。</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这个例子告诉我们，看似非常简单的协议，设计起来要考虑的问题还是比较多的</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252728"/>
            <a:ext cx="8053712" cy="31181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6917"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6918" name="Rectangle 6"/>
          <p:cNvSpPr>
            <a:spLocks noChangeArrowheads="1"/>
          </p:cNvSpPr>
          <p:nvPr/>
        </p:nvSpPr>
        <p:spPr bwMode="auto">
          <a:xfrm>
            <a:off x="2681515" y="706374"/>
            <a:ext cx="3780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1.7.5  TCP/IP </a:t>
            </a:r>
            <a:r>
              <a:rPr lang="zh-CN" altLang="zh-CN" sz="2400" b="1" dirty="0">
                <a:solidFill>
                  <a:schemeClr val="bg1"/>
                </a:solidFill>
                <a:latin typeface="微软雅黑" panose="020B0503020204020204" pitchFamily="34" charset="-122"/>
                <a:ea typeface="微软雅黑" panose="020B0503020204020204" pitchFamily="34" charset="-122"/>
              </a:rPr>
              <a:t>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66919" name="Object 2"/>
          <p:cNvGraphicFramePr>
            <a:graphicFrameLocks noChangeAspect="1"/>
          </p:cNvGraphicFramePr>
          <p:nvPr/>
        </p:nvGraphicFramePr>
        <p:xfrm>
          <a:off x="2284413" y="3216275"/>
          <a:ext cx="1620837" cy="855663"/>
        </p:xfrm>
        <a:graphic>
          <a:graphicData uri="http://schemas.openxmlformats.org/presentationml/2006/ole">
            <mc:AlternateContent xmlns:mc="http://schemas.openxmlformats.org/markup-compatibility/2006">
              <mc:Choice xmlns:v="urn:schemas-microsoft-com:vml" Requires="v">
                <p:oleObj spid="_x0000_s3116" name="VISIO" r:id="rId2" imgW="1687068" imgH="964692" progId="">
                  <p:embed/>
                </p:oleObj>
              </mc:Choice>
              <mc:Fallback>
                <p:oleObj name="VISIO" r:id="rId2" imgW="1687068" imgH="964692" progId="">
                  <p:embed/>
                  <p:pic>
                    <p:nvPicPr>
                      <p:cNvPr id="0"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3" y="3216275"/>
                        <a:ext cx="1620837"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20" name="Object 3"/>
          <p:cNvGraphicFramePr>
            <a:graphicFrameLocks noChangeAspect="1"/>
          </p:cNvGraphicFramePr>
          <p:nvPr/>
        </p:nvGraphicFramePr>
        <p:xfrm>
          <a:off x="4751388" y="3241675"/>
          <a:ext cx="1622425" cy="855663"/>
        </p:xfrm>
        <a:graphic>
          <a:graphicData uri="http://schemas.openxmlformats.org/presentationml/2006/ole">
            <mc:AlternateContent xmlns:mc="http://schemas.openxmlformats.org/markup-compatibility/2006">
              <mc:Choice xmlns:v="urn:schemas-microsoft-com:vml" Requires="v">
                <p:oleObj spid="_x0000_s3117" name="VISIO" r:id="rId4" imgW="1687068" imgH="964692" progId="">
                  <p:embed/>
                </p:oleObj>
              </mc:Choice>
              <mc:Fallback>
                <p:oleObj name="VISIO" r:id="rId4" imgW="1687068" imgH="964692" progId="">
                  <p:embed/>
                  <p:pic>
                    <p:nvPicPr>
                      <p:cNvPr id="0"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388" y="3241675"/>
                        <a:ext cx="1622425"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21" name="AutoShape 5"/>
          <p:cNvSpPr>
            <a:spLocks noChangeArrowheads="1"/>
          </p:cNvSpPr>
          <p:nvPr/>
        </p:nvSpPr>
        <p:spPr bwMode="auto">
          <a:xfrm>
            <a:off x="1414463"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2" name="Freeform 6"/>
          <p:cNvSpPr/>
          <p:nvPr/>
        </p:nvSpPr>
        <p:spPr bwMode="auto">
          <a:xfrm>
            <a:off x="1412875" y="1992313"/>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3" name="Text Box 7"/>
          <p:cNvSpPr txBox="1">
            <a:spLocks noChangeArrowheads="1"/>
          </p:cNvSpPr>
          <p:nvPr/>
        </p:nvSpPr>
        <p:spPr bwMode="auto">
          <a:xfrm>
            <a:off x="1589088" y="1957388"/>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24" name="Freeform 8"/>
          <p:cNvSpPr/>
          <p:nvPr/>
        </p:nvSpPr>
        <p:spPr bwMode="auto">
          <a:xfrm>
            <a:off x="1409700" y="2293938"/>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5" name="Freeform 9"/>
          <p:cNvSpPr/>
          <p:nvPr/>
        </p:nvSpPr>
        <p:spPr bwMode="auto">
          <a:xfrm>
            <a:off x="1409700" y="2593975"/>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6" name="AutoShape 10"/>
          <p:cNvSpPr>
            <a:spLocks noChangeArrowheads="1"/>
          </p:cNvSpPr>
          <p:nvPr/>
        </p:nvSpPr>
        <p:spPr bwMode="auto">
          <a:xfrm>
            <a:off x="6243638"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7" name="Freeform 11"/>
          <p:cNvSpPr/>
          <p:nvPr/>
        </p:nvSpPr>
        <p:spPr bwMode="auto">
          <a:xfrm>
            <a:off x="6242050" y="1992313"/>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8" name="Freeform 12"/>
          <p:cNvSpPr/>
          <p:nvPr/>
        </p:nvSpPr>
        <p:spPr bwMode="auto">
          <a:xfrm>
            <a:off x="6238875" y="2300288"/>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9" name="Freeform 13"/>
          <p:cNvSpPr/>
          <p:nvPr/>
        </p:nvSpPr>
        <p:spPr bwMode="auto">
          <a:xfrm>
            <a:off x="6238875" y="2608263"/>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0" name="AutoShape 14"/>
          <p:cNvSpPr>
            <a:spLocks noChangeArrowheads="1"/>
          </p:cNvSpPr>
          <p:nvPr/>
        </p:nvSpPr>
        <p:spPr bwMode="auto">
          <a:xfrm>
            <a:off x="3795713" y="2332038"/>
            <a:ext cx="132715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31" name="Freeform 15"/>
          <p:cNvSpPr/>
          <p:nvPr/>
        </p:nvSpPr>
        <p:spPr bwMode="auto">
          <a:xfrm>
            <a:off x="3790950" y="2630488"/>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Text Box 16"/>
          <p:cNvSpPr txBox="1">
            <a:spLocks noChangeArrowheads="1"/>
          </p:cNvSpPr>
          <p:nvPr/>
        </p:nvSpPr>
        <p:spPr bwMode="auto">
          <a:xfrm>
            <a:off x="1908175" y="1393825"/>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166933" name="Text Box 17"/>
          <p:cNvSpPr txBox="1">
            <a:spLocks noChangeArrowheads="1"/>
          </p:cNvSpPr>
          <p:nvPr/>
        </p:nvSpPr>
        <p:spPr bwMode="auto">
          <a:xfrm>
            <a:off x="6731000" y="1393825"/>
            <a:ext cx="6667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166934" name="Text Box 18"/>
          <p:cNvSpPr txBox="1">
            <a:spLocks noChangeArrowheads="1"/>
          </p:cNvSpPr>
          <p:nvPr/>
        </p:nvSpPr>
        <p:spPr bwMode="auto">
          <a:xfrm>
            <a:off x="4211638" y="2017713"/>
            <a:ext cx="72390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166935" name="Text Box 19"/>
          <p:cNvSpPr txBox="1">
            <a:spLocks noChangeArrowheads="1"/>
          </p:cNvSpPr>
          <p:nvPr/>
        </p:nvSpPr>
        <p:spPr bwMode="auto">
          <a:xfrm>
            <a:off x="5162550" y="3495675"/>
            <a:ext cx="806450"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166936" name="Text Box 20"/>
          <p:cNvSpPr txBox="1">
            <a:spLocks noChangeArrowheads="1"/>
          </p:cNvSpPr>
          <p:nvPr/>
        </p:nvSpPr>
        <p:spPr bwMode="auto">
          <a:xfrm>
            <a:off x="2714625" y="3475038"/>
            <a:ext cx="806450"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166937" name="Line 21"/>
          <p:cNvSpPr>
            <a:spLocks noChangeShapeType="1"/>
          </p:cNvSpPr>
          <p:nvPr/>
        </p:nvSpPr>
        <p:spPr bwMode="auto">
          <a:xfrm>
            <a:off x="1970088" y="3443288"/>
            <a:ext cx="744537" cy="22066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8" name="Line 22"/>
          <p:cNvSpPr>
            <a:spLocks noChangeShapeType="1"/>
          </p:cNvSpPr>
          <p:nvPr/>
        </p:nvSpPr>
        <p:spPr bwMode="auto">
          <a:xfrm flipH="1">
            <a:off x="3521075" y="3443288"/>
            <a:ext cx="620713" cy="185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9" name="Line 23"/>
          <p:cNvSpPr>
            <a:spLocks noChangeShapeType="1"/>
          </p:cNvSpPr>
          <p:nvPr/>
        </p:nvSpPr>
        <p:spPr bwMode="auto">
          <a:xfrm>
            <a:off x="4421188" y="3443288"/>
            <a:ext cx="754062" cy="2238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0" name="Line 24"/>
          <p:cNvSpPr>
            <a:spLocks noChangeShapeType="1"/>
          </p:cNvSpPr>
          <p:nvPr/>
        </p:nvSpPr>
        <p:spPr bwMode="auto">
          <a:xfrm flipH="1">
            <a:off x="5969000" y="3443288"/>
            <a:ext cx="763588" cy="20161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1" name="Text Box 25"/>
          <p:cNvSpPr txBox="1">
            <a:spLocks noChangeArrowheads="1"/>
          </p:cNvSpPr>
          <p:nvPr/>
        </p:nvSpPr>
        <p:spPr bwMode="auto">
          <a:xfrm>
            <a:off x="6396038" y="1957388"/>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2" name="Text Box 26"/>
          <p:cNvSpPr txBox="1">
            <a:spLocks noChangeArrowheads="1"/>
          </p:cNvSpPr>
          <p:nvPr/>
        </p:nvSpPr>
        <p:spPr bwMode="auto">
          <a:xfrm>
            <a:off x="3935413" y="2573338"/>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3" name="Text Box 27"/>
          <p:cNvSpPr txBox="1">
            <a:spLocks noChangeArrowheads="1"/>
          </p:cNvSpPr>
          <p:nvPr/>
        </p:nvSpPr>
        <p:spPr bwMode="auto">
          <a:xfrm>
            <a:off x="1038225" y="1936750"/>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166944" name="矩形 30"/>
          <p:cNvSpPr>
            <a:spLocks noChangeArrowheads="1"/>
          </p:cNvSpPr>
          <p:nvPr/>
        </p:nvSpPr>
        <p:spPr bwMode="auto">
          <a:xfrm>
            <a:off x="3186113" y="1338263"/>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a:solidFill>
                  <a:srgbClr val="0000FF"/>
                </a:solidFill>
                <a:latin typeface="微软雅黑" panose="020B0503020204020204" pitchFamily="34" charset="-122"/>
                <a:ea typeface="微软雅黑" panose="020B0503020204020204" pitchFamily="34" charset="-122"/>
              </a:rPr>
              <a:t>TCP/IP </a:t>
            </a:r>
            <a:r>
              <a:rPr lang="zh-CN" altLang="en-US" b="1">
                <a:solidFill>
                  <a:srgbClr val="0000FF"/>
                </a:solidFill>
                <a:latin typeface="微软雅黑" panose="020B0503020204020204" pitchFamily="34" charset="-122"/>
                <a:ea typeface="微软雅黑" panose="020B0503020204020204" pitchFamily="34" charset="-122"/>
              </a:rPr>
              <a:t>是四层体系结构</a:t>
            </a:r>
          </a:p>
        </p:txBody>
      </p:sp>
      <p:sp>
        <p:nvSpPr>
          <p:cNvPr id="166945" name="矩形 31"/>
          <p:cNvSpPr>
            <a:spLocks noChangeArrowheads="1"/>
          </p:cNvSpPr>
          <p:nvPr/>
        </p:nvSpPr>
        <p:spPr bwMode="auto">
          <a:xfrm>
            <a:off x="1484313" y="4033838"/>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5"/>
          <p:cNvSpPr>
            <a:spLocks noChangeArrowheads="1"/>
          </p:cNvSpPr>
          <p:nvPr/>
        </p:nvSpPr>
        <p:spPr bwMode="auto">
          <a:xfrm>
            <a:off x="505072" y="673100"/>
            <a:ext cx="8053141"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7939" name="Rectangle 6"/>
          <p:cNvSpPr>
            <a:spLocks noChangeArrowheads="1"/>
          </p:cNvSpPr>
          <p:nvPr/>
        </p:nvSpPr>
        <p:spPr bwMode="auto">
          <a:xfrm>
            <a:off x="2603500" y="649288"/>
            <a:ext cx="401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TCP/IP </a:t>
            </a:r>
            <a:r>
              <a:rPr lang="zh-CN" altLang="zh-CN" sz="2000" b="1">
                <a:solidFill>
                  <a:schemeClr val="bg1"/>
                </a:solidFill>
                <a:ea typeface="微软雅黑" panose="020B0503020204020204" pitchFamily="34" charset="-122"/>
              </a:rPr>
              <a:t>体系结构</a:t>
            </a:r>
            <a:r>
              <a:rPr lang="zh-CN" altLang="en-US" sz="2000" b="1">
                <a:solidFill>
                  <a:schemeClr val="bg1"/>
                </a:solidFill>
                <a:ea typeface="微软雅黑" panose="020B0503020204020204" pitchFamily="34" charset="-122"/>
              </a:rPr>
              <a:t>的另一种表示方法</a:t>
            </a:r>
          </a:p>
        </p:txBody>
      </p:sp>
      <p:sp>
        <p:nvSpPr>
          <p:cNvPr id="167940" name="Rectangle 68"/>
          <p:cNvSpPr>
            <a:spLocks noChangeArrowheads="1"/>
          </p:cNvSpPr>
          <p:nvPr/>
        </p:nvSpPr>
        <p:spPr bwMode="auto">
          <a:xfrm>
            <a:off x="505072" y="1068388"/>
            <a:ext cx="8053141"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zh-CN" b="1" dirty="0">
                <a:latin typeface="微软雅黑" panose="020B0503020204020204" pitchFamily="34" charset="-122"/>
                <a:ea typeface="微软雅黑" panose="020B0503020204020204" pitchFamily="34" charset="-122"/>
              </a:rPr>
              <a:t>实际上</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现在的互联网使用的</a:t>
            </a:r>
            <a:r>
              <a:rPr lang="en-US" altLang="zh-CN" b="1" dirty="0">
                <a:latin typeface="微软雅黑" panose="020B0503020204020204" pitchFamily="34" charset="-122"/>
                <a:ea typeface="微软雅黑" panose="020B0503020204020204" pitchFamily="34" charset="-122"/>
              </a:rPr>
              <a:t> TCP/IP </a:t>
            </a:r>
            <a:r>
              <a:rPr lang="zh-CN" altLang="zh-CN" b="1" dirty="0">
                <a:latin typeface="微软雅黑" panose="020B0503020204020204" pitchFamily="34" charset="-122"/>
                <a:ea typeface="微软雅黑" panose="020B0503020204020204" pitchFamily="34" charset="-122"/>
              </a:rPr>
              <a:t>体系结构有时已经</a:t>
            </a:r>
            <a:r>
              <a:rPr lang="zh-CN" altLang="en-US" b="1" dirty="0">
                <a:latin typeface="微软雅黑" panose="020B0503020204020204" pitchFamily="34" charset="-122"/>
                <a:ea typeface="微软雅黑" panose="020B0503020204020204" pitchFamily="34" charset="-122"/>
              </a:rPr>
              <a:t>发生了</a:t>
            </a:r>
            <a:r>
              <a:rPr lang="zh-CN" altLang="zh-CN" b="1" dirty="0">
                <a:latin typeface="微软雅黑" panose="020B0503020204020204" pitchFamily="34" charset="-122"/>
                <a:ea typeface="微软雅黑" panose="020B0503020204020204" pitchFamily="34" charset="-122"/>
              </a:rPr>
              <a:t>演变，即某些应用程序可以直接使用</a:t>
            </a:r>
            <a:r>
              <a:rPr lang="en-US" altLang="zh-CN" b="1" dirty="0">
                <a:latin typeface="微软雅黑" panose="020B0503020204020204" pitchFamily="34" charset="-122"/>
                <a:ea typeface="微软雅黑" panose="020B0503020204020204" pitchFamily="34" charset="-122"/>
              </a:rPr>
              <a:t> IP </a:t>
            </a:r>
            <a:r>
              <a:rPr lang="zh-CN" altLang="zh-CN" b="1" dirty="0">
                <a:latin typeface="微软雅黑" panose="020B0503020204020204" pitchFamily="34" charset="-122"/>
                <a:ea typeface="微软雅黑" panose="020B0503020204020204" pitchFamily="34" charset="-122"/>
              </a:rPr>
              <a:t>层，或甚至直接使用最下面的网络接口层</a:t>
            </a:r>
            <a:r>
              <a:rPr lang="zh-CN" altLang="en-US" b="1" dirty="0">
                <a:latin typeface="微软雅黑" panose="020B0503020204020204" pitchFamily="34" charset="-122"/>
                <a:ea typeface="微软雅黑" panose="020B0503020204020204" pitchFamily="34" charset="-122"/>
              </a:rPr>
              <a:t>。</a:t>
            </a:r>
          </a:p>
        </p:txBody>
      </p:sp>
      <p:sp>
        <p:nvSpPr>
          <p:cNvPr id="5" name="圆角矩形 4"/>
          <p:cNvSpPr/>
          <p:nvPr/>
        </p:nvSpPr>
        <p:spPr>
          <a:xfrm>
            <a:off x="505072" y="1878593"/>
            <a:ext cx="8053141" cy="243440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7944" name="组合 5"/>
          <p:cNvGrpSpPr/>
          <p:nvPr/>
        </p:nvGrpSpPr>
        <p:grpSpPr bwMode="auto">
          <a:xfrm>
            <a:off x="2862263" y="2030413"/>
            <a:ext cx="3502025" cy="2128837"/>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4992204"/>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28702"/>
              <a:ext cx="1675251" cy="533338"/>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sz="2000" b="1">
                <a:solidFill>
                  <a:srgbClr val="0000FF"/>
                </a:solidFill>
                <a:latin typeface="微软雅黑" panose="020B0503020204020204" pitchFamily="34" charset="-122"/>
                <a:ea typeface="微软雅黑" panose="020B0503020204020204" pitchFamily="34" charset="-122"/>
              </a:endParaRPr>
            </a:p>
          </p:txBody>
        </p:sp>
        <p:sp>
          <p:nvSpPr>
            <p:cNvPr id="167949"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950" name="Text Box 10"/>
            <p:cNvSpPr txBox="1">
              <a:spLocks noChangeArrowheads="1"/>
            </p:cNvSpPr>
            <p:nvPr/>
          </p:nvSpPr>
          <p:spPr bwMode="auto">
            <a:xfrm>
              <a:off x="2900239" y="3991336"/>
              <a:ext cx="14779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a:solidFill>
                    <a:srgbClr val="0000FF"/>
                  </a:solidFill>
                  <a:latin typeface="微软雅黑" panose="020B0503020204020204" pitchFamily="34" charset="-122"/>
                  <a:ea typeface="微软雅黑" panose="020B0503020204020204" pitchFamily="34" charset="-122"/>
                </a:rPr>
                <a:t>TCP   UDP</a:t>
              </a:r>
            </a:p>
          </p:txBody>
        </p:sp>
        <p:sp>
          <p:nvSpPr>
            <p:cNvPr id="167951" name="Text Box 11"/>
            <p:cNvSpPr txBox="1">
              <a:spLocks noChangeArrowheads="1"/>
            </p:cNvSpPr>
            <p:nvPr/>
          </p:nvSpPr>
          <p:spPr bwMode="auto">
            <a:xfrm>
              <a:off x="3804968" y="4550166"/>
              <a:ext cx="4395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a:solidFill>
                    <a:srgbClr val="0000FF"/>
                  </a:solidFill>
                  <a:latin typeface="微软雅黑" panose="020B0503020204020204" pitchFamily="34" charset="-122"/>
                  <a:ea typeface="微软雅黑" panose="020B0503020204020204" pitchFamily="34" charset="-122"/>
                </a:rPr>
                <a:t>IP</a:t>
              </a:r>
            </a:p>
          </p:txBody>
        </p:sp>
        <p:sp>
          <p:nvSpPr>
            <p:cNvPr id="167952" name="Text Box 4"/>
            <p:cNvSpPr txBox="1">
              <a:spLocks noChangeArrowheads="1"/>
            </p:cNvSpPr>
            <p:nvPr/>
          </p:nvSpPr>
          <p:spPr bwMode="auto">
            <a:xfrm>
              <a:off x="4149217" y="3470787"/>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应用层</a:t>
              </a:r>
            </a:p>
          </p:txBody>
        </p:sp>
        <p:sp>
          <p:nvSpPr>
            <p:cNvPr id="167953" name="Text Box 12"/>
            <p:cNvSpPr txBox="1">
              <a:spLocks noChangeArrowheads="1"/>
            </p:cNvSpPr>
            <p:nvPr/>
          </p:nvSpPr>
          <p:spPr bwMode="auto">
            <a:xfrm>
              <a:off x="3328057" y="5068067"/>
              <a:ext cx="27655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FF"/>
                  </a:solidFill>
                  <a:latin typeface="微软雅黑" panose="020B0503020204020204" pitchFamily="34" charset="-122"/>
                  <a:ea typeface="微软雅黑" panose="020B0503020204020204" pitchFamily="34" charset="-122"/>
                </a:rPr>
                <a:t>网络接口层（子网层）</a:t>
              </a: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bwMode="auto">
          <a:xfrm>
            <a:off x="3749548" y="1114425"/>
            <a:ext cx="4724400" cy="3232150"/>
            <a:chOff x="3593448" y="1115188"/>
            <a:chExt cx="4724589" cy="3231232"/>
          </a:xfrm>
        </p:grpSpPr>
        <p:sp>
          <p:nvSpPr>
            <p:cNvPr id="169001" name="Text Box 37"/>
            <p:cNvSpPr txBox="1">
              <a:spLocks noChangeArrowheads="1"/>
            </p:cNvSpPr>
            <p:nvPr/>
          </p:nvSpPr>
          <p:spPr bwMode="auto">
            <a:xfrm>
              <a:off x="3593511" y="1115188"/>
              <a:ext cx="4724526" cy="587469"/>
            </a:xfrm>
            <a:prstGeom prst="rect">
              <a:avLst/>
            </a:prstGeom>
            <a:solidFill>
              <a:srgbClr val="9CFCC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IP over Everything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可应用到各式各样的网络上</a:t>
              </a:r>
            </a:p>
          </p:txBody>
        </p:sp>
        <p:sp>
          <p:nvSpPr>
            <p:cNvPr id="169002" name="AutoShape 2"/>
            <p:cNvSpPr>
              <a:spLocks noChangeArrowheads="1"/>
            </p:cNvSpPr>
            <p:nvPr/>
          </p:nvSpPr>
          <p:spPr bwMode="auto">
            <a:xfrm>
              <a:off x="3593448"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5" name="组合 4"/>
          <p:cNvGrpSpPr/>
          <p:nvPr/>
        </p:nvGrpSpPr>
        <p:grpSpPr bwMode="auto">
          <a:xfrm>
            <a:off x="3746373" y="1114425"/>
            <a:ext cx="4727575" cy="2493963"/>
            <a:chOff x="1242152" y="1396784"/>
            <a:chExt cx="6570368" cy="3465484"/>
          </a:xfrm>
        </p:grpSpPr>
        <p:sp>
          <p:nvSpPr>
            <p:cNvPr id="168999"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169000" name="Text Box 37"/>
            <p:cNvSpPr txBox="1">
              <a:spLocks noChangeArrowheads="1"/>
            </p:cNvSpPr>
            <p:nvPr/>
          </p:nvSpPr>
          <p:spPr bwMode="auto">
            <a:xfrm>
              <a:off x="1242152" y="1396784"/>
              <a:ext cx="6566081" cy="816456"/>
            </a:xfrm>
            <a:prstGeom prst="rect">
              <a:avLst/>
            </a:prstGeom>
            <a:solidFill>
              <a:srgbClr val="9BD9FF"/>
            </a:solidFill>
            <a:ln w="9525">
              <a:solidFill>
                <a:srgbClr val="339933"/>
              </a:solidFill>
              <a:miter lim="800000"/>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Everything over IP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可为各式各样的应用程序提供服务</a:t>
              </a:r>
            </a:p>
          </p:txBody>
        </p:sp>
      </p:grpSp>
      <p:sp>
        <p:nvSpPr>
          <p:cNvPr id="168964" name="AutoShape 5"/>
          <p:cNvSpPr>
            <a:spLocks noChangeArrowheads="1"/>
          </p:cNvSpPr>
          <p:nvPr/>
        </p:nvSpPr>
        <p:spPr bwMode="auto">
          <a:xfrm>
            <a:off x="505072" y="673100"/>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8965" name="Rectangle 6"/>
          <p:cNvSpPr>
            <a:spLocks noChangeArrowheads="1"/>
          </p:cNvSpPr>
          <p:nvPr/>
        </p:nvSpPr>
        <p:spPr bwMode="auto">
          <a:xfrm>
            <a:off x="2732088" y="649288"/>
            <a:ext cx="376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沙漏计时器形状的</a:t>
            </a:r>
            <a:r>
              <a:rPr lang="en-US" altLang="zh-CN" sz="2000" b="1">
                <a:solidFill>
                  <a:schemeClr val="bg1"/>
                </a:solidFill>
                <a:ea typeface="微软雅黑" panose="020B0503020204020204" pitchFamily="34" charset="-122"/>
              </a:rPr>
              <a:t>TCP/IP</a:t>
            </a:r>
            <a:r>
              <a:rPr lang="zh-CN" altLang="en-US" sz="2000" b="1">
                <a:solidFill>
                  <a:schemeClr val="bg1"/>
                </a:solidFill>
                <a:ea typeface="微软雅黑" panose="020B0503020204020204" pitchFamily="34" charset="-122"/>
              </a:rPr>
              <a:t>协议族 </a:t>
            </a:r>
          </a:p>
        </p:txBody>
      </p:sp>
      <p:sp>
        <p:nvSpPr>
          <p:cNvPr id="168966" name="Rectangle 68"/>
          <p:cNvSpPr>
            <a:spLocks noChangeArrowheads="1"/>
          </p:cNvSpPr>
          <p:nvPr/>
        </p:nvSpPr>
        <p:spPr bwMode="auto">
          <a:xfrm>
            <a:off x="505072" y="1068388"/>
            <a:ext cx="291478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spcBef>
                <a:spcPts val="600"/>
              </a:spcBef>
            </a:pPr>
            <a:r>
              <a:rPr lang="zh-CN" altLang="zh-CN" sz="2000" b="1" dirty="0">
                <a:latin typeface="微软雅黑" panose="020B0503020204020204" pitchFamily="34" charset="-122"/>
                <a:ea typeface="微软雅黑" panose="020B0503020204020204" pitchFamily="34" charset="-122"/>
              </a:rPr>
              <a:t>实际上</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现在的互联网使用的</a:t>
            </a:r>
            <a:r>
              <a:rPr lang="en-US" altLang="zh-CN" sz="2000" b="1" dirty="0">
                <a:latin typeface="微软雅黑" panose="020B0503020204020204" pitchFamily="34" charset="-122"/>
                <a:ea typeface="微软雅黑" panose="020B0503020204020204" pitchFamily="34" charset="-122"/>
              </a:rPr>
              <a:t> TCP/IP </a:t>
            </a:r>
            <a:r>
              <a:rPr lang="zh-CN" altLang="zh-CN" sz="2000" b="1" dirty="0">
                <a:latin typeface="微软雅黑" panose="020B0503020204020204" pitchFamily="34" charset="-122"/>
                <a:ea typeface="微软雅黑" panose="020B0503020204020204" pitchFamily="34" charset="-122"/>
              </a:rPr>
              <a:t>体系结构有时已经</a:t>
            </a:r>
            <a:r>
              <a:rPr lang="zh-CN" altLang="en-US" sz="2000" b="1" dirty="0">
                <a:latin typeface="微软雅黑" panose="020B0503020204020204" pitchFamily="34" charset="-122"/>
                <a:ea typeface="微软雅黑" panose="020B0503020204020204" pitchFamily="34" charset="-122"/>
              </a:rPr>
              <a:t>发生了</a:t>
            </a:r>
            <a:r>
              <a:rPr lang="zh-CN" altLang="zh-CN" sz="2000" b="1" dirty="0">
                <a:latin typeface="微软雅黑" panose="020B0503020204020204" pitchFamily="34" charset="-122"/>
                <a:ea typeface="微软雅黑" panose="020B0503020204020204" pitchFamily="34" charset="-122"/>
              </a:rPr>
              <a:t>演变，即某些应用程序可以直接使用</a:t>
            </a:r>
            <a:r>
              <a:rPr lang="en-US" altLang="zh-CN" sz="2000" b="1" dirty="0">
                <a:latin typeface="微软雅黑" panose="020B0503020204020204" pitchFamily="34" charset="-122"/>
                <a:ea typeface="微软雅黑" panose="020B0503020204020204" pitchFamily="34" charset="-122"/>
              </a:rPr>
              <a:t> IP </a:t>
            </a:r>
            <a:r>
              <a:rPr lang="zh-CN" altLang="zh-CN" sz="2000" b="1" dirty="0">
                <a:latin typeface="微软雅黑" panose="020B0503020204020204" pitchFamily="34" charset="-122"/>
                <a:ea typeface="微软雅黑" panose="020B0503020204020204" pitchFamily="34" charset="-122"/>
              </a:rPr>
              <a:t>层，或甚至直接使用最下面的网络接口层</a:t>
            </a:r>
            <a:r>
              <a:rPr lang="zh-CN" altLang="en-US" sz="2000" b="1" dirty="0">
                <a:latin typeface="微软雅黑" panose="020B0503020204020204" pitchFamily="34" charset="-122"/>
                <a:ea typeface="微软雅黑" panose="020B0503020204020204" pitchFamily="34" charset="-122"/>
              </a:rPr>
              <a:t>。</a:t>
            </a:r>
          </a:p>
        </p:txBody>
      </p:sp>
      <p:sp>
        <p:nvSpPr>
          <p:cNvPr id="9" name="Rectangle 5"/>
          <p:cNvSpPr>
            <a:spLocks noChangeArrowheads="1"/>
          </p:cNvSpPr>
          <p:nvPr/>
        </p:nvSpPr>
        <p:spPr bwMode="auto">
          <a:xfrm>
            <a:off x="4468686"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0" name="Rectangle 6"/>
          <p:cNvSpPr>
            <a:spLocks noChangeArrowheads="1"/>
          </p:cNvSpPr>
          <p:nvPr/>
        </p:nvSpPr>
        <p:spPr bwMode="auto">
          <a:xfrm>
            <a:off x="5478336"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1" name="Rectangle 7"/>
          <p:cNvSpPr>
            <a:spLocks noChangeArrowheads="1"/>
          </p:cNvSpPr>
          <p:nvPr/>
        </p:nvSpPr>
        <p:spPr bwMode="auto">
          <a:xfrm>
            <a:off x="6224461"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2" name="Rectangle 8"/>
          <p:cNvSpPr>
            <a:spLocks noChangeArrowheads="1"/>
          </p:cNvSpPr>
          <p:nvPr/>
        </p:nvSpPr>
        <p:spPr bwMode="auto">
          <a:xfrm>
            <a:off x="7234111"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3" name="Rectangle 9"/>
          <p:cNvSpPr>
            <a:spLocks noChangeArrowheads="1"/>
          </p:cNvSpPr>
          <p:nvPr/>
        </p:nvSpPr>
        <p:spPr bwMode="auto">
          <a:xfrm>
            <a:off x="494652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4" name="Rectangle 10"/>
          <p:cNvSpPr>
            <a:spLocks noChangeArrowheads="1"/>
          </p:cNvSpPr>
          <p:nvPr/>
        </p:nvSpPr>
        <p:spPr bwMode="auto">
          <a:xfrm>
            <a:off x="675627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5" name="Rectangle 12"/>
          <p:cNvSpPr>
            <a:spLocks noChangeArrowheads="1"/>
          </p:cNvSpPr>
          <p:nvPr/>
        </p:nvSpPr>
        <p:spPr bwMode="auto">
          <a:xfrm>
            <a:off x="44686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 name="Rectangle 13"/>
          <p:cNvSpPr>
            <a:spLocks noChangeArrowheads="1"/>
          </p:cNvSpPr>
          <p:nvPr/>
        </p:nvSpPr>
        <p:spPr bwMode="auto">
          <a:xfrm>
            <a:off x="55862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4"/>
          <p:cNvSpPr>
            <a:spLocks noChangeArrowheads="1"/>
          </p:cNvSpPr>
          <p:nvPr/>
        </p:nvSpPr>
        <p:spPr bwMode="auto">
          <a:xfrm>
            <a:off x="6916611"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8976" name="Line 15"/>
          <p:cNvSpPr>
            <a:spLocks noChangeShapeType="1"/>
          </p:cNvSpPr>
          <p:nvPr/>
        </p:nvSpPr>
        <p:spPr bwMode="auto">
          <a:xfrm>
            <a:off x="3703511" y="3521075"/>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7" name="Line 16"/>
          <p:cNvSpPr>
            <a:spLocks noChangeShapeType="1"/>
          </p:cNvSpPr>
          <p:nvPr/>
        </p:nvSpPr>
        <p:spPr bwMode="auto">
          <a:xfrm>
            <a:off x="3703511" y="2903538"/>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8" name="Line 17"/>
          <p:cNvSpPr>
            <a:spLocks noChangeShapeType="1"/>
          </p:cNvSpPr>
          <p:nvPr/>
        </p:nvSpPr>
        <p:spPr bwMode="auto">
          <a:xfrm>
            <a:off x="3703511" y="2284413"/>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9" name="Text Box 18"/>
          <p:cNvSpPr txBox="1">
            <a:spLocks noChangeArrowheads="1"/>
          </p:cNvSpPr>
          <p:nvPr/>
        </p:nvSpPr>
        <p:spPr bwMode="auto">
          <a:xfrm>
            <a:off x="3641598" y="3065463"/>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168980" name="Text Box 19"/>
          <p:cNvSpPr txBox="1">
            <a:spLocks noChangeArrowheads="1"/>
          </p:cNvSpPr>
          <p:nvPr/>
        </p:nvSpPr>
        <p:spPr bwMode="auto">
          <a:xfrm>
            <a:off x="3538411" y="3825875"/>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网络接口层</a:t>
            </a:r>
          </a:p>
        </p:txBody>
      </p:sp>
      <p:sp>
        <p:nvSpPr>
          <p:cNvPr id="168981" name="Text Box 20"/>
          <p:cNvSpPr txBox="1">
            <a:spLocks noChangeArrowheads="1"/>
          </p:cNvSpPr>
          <p:nvPr/>
        </p:nvSpPr>
        <p:spPr bwMode="auto">
          <a:xfrm>
            <a:off x="3641598" y="2459038"/>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168982" name="Text Box 21"/>
          <p:cNvSpPr txBox="1">
            <a:spLocks noChangeArrowheads="1"/>
          </p:cNvSpPr>
          <p:nvPr/>
        </p:nvSpPr>
        <p:spPr bwMode="auto">
          <a:xfrm>
            <a:off x="3641598" y="185102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168983" name="Text Box 22"/>
          <p:cNvSpPr txBox="1">
            <a:spLocks noChangeArrowheads="1"/>
          </p:cNvSpPr>
          <p:nvPr/>
        </p:nvSpPr>
        <p:spPr bwMode="auto">
          <a:xfrm>
            <a:off x="5083048" y="180657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4" name="Text Box 23"/>
          <p:cNvSpPr txBox="1">
            <a:spLocks noChangeArrowheads="1"/>
          </p:cNvSpPr>
          <p:nvPr/>
        </p:nvSpPr>
        <p:spPr bwMode="auto">
          <a:xfrm>
            <a:off x="6843586" y="180657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5" name="Text Box 24"/>
          <p:cNvSpPr txBox="1">
            <a:spLocks noChangeArrowheads="1"/>
          </p:cNvSpPr>
          <p:nvPr/>
        </p:nvSpPr>
        <p:spPr bwMode="auto">
          <a:xfrm>
            <a:off x="6546723" y="385445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168986" name="Line 25"/>
          <p:cNvSpPr>
            <a:spLocks noChangeShapeType="1"/>
          </p:cNvSpPr>
          <p:nvPr/>
        </p:nvSpPr>
        <p:spPr bwMode="auto">
          <a:xfrm>
            <a:off x="4725861" y="2111375"/>
            <a:ext cx="333375" cy="3302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7" name="Line 26"/>
          <p:cNvSpPr>
            <a:spLocks noChangeShapeType="1"/>
          </p:cNvSpPr>
          <p:nvPr/>
        </p:nvSpPr>
        <p:spPr bwMode="auto">
          <a:xfrm>
            <a:off x="6478461" y="2122488"/>
            <a:ext cx="384175" cy="2984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8" name="Line 27"/>
          <p:cNvSpPr>
            <a:spLocks noChangeShapeType="1"/>
          </p:cNvSpPr>
          <p:nvPr/>
        </p:nvSpPr>
        <p:spPr bwMode="auto">
          <a:xfrm flipH="1">
            <a:off x="5354511" y="2112963"/>
            <a:ext cx="381000" cy="312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9" name="Line 28"/>
          <p:cNvSpPr>
            <a:spLocks noChangeShapeType="1"/>
          </p:cNvSpPr>
          <p:nvPr/>
        </p:nvSpPr>
        <p:spPr bwMode="auto">
          <a:xfrm flipH="1">
            <a:off x="7127748" y="2112963"/>
            <a:ext cx="373063" cy="3175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0" name="Line 29"/>
          <p:cNvSpPr>
            <a:spLocks noChangeShapeType="1"/>
          </p:cNvSpPr>
          <p:nvPr/>
        </p:nvSpPr>
        <p:spPr bwMode="auto">
          <a:xfrm>
            <a:off x="5210048" y="2682875"/>
            <a:ext cx="750888" cy="4000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1" name="Line 30"/>
          <p:cNvSpPr>
            <a:spLocks noChangeShapeType="1"/>
          </p:cNvSpPr>
          <p:nvPr/>
        </p:nvSpPr>
        <p:spPr bwMode="auto">
          <a:xfrm flipH="1">
            <a:off x="6276848" y="2692400"/>
            <a:ext cx="752475" cy="39052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2" name="Line 31"/>
          <p:cNvSpPr>
            <a:spLocks noChangeShapeType="1"/>
          </p:cNvSpPr>
          <p:nvPr/>
        </p:nvSpPr>
        <p:spPr bwMode="auto">
          <a:xfrm>
            <a:off x="6305423" y="3362325"/>
            <a:ext cx="1063625" cy="50641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3" name="Line 32"/>
          <p:cNvSpPr>
            <a:spLocks noChangeShapeType="1"/>
          </p:cNvSpPr>
          <p:nvPr/>
        </p:nvSpPr>
        <p:spPr bwMode="auto">
          <a:xfrm flipH="1">
            <a:off x="4830636" y="3357563"/>
            <a:ext cx="1074737" cy="51117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4" name="Line 33"/>
          <p:cNvSpPr>
            <a:spLocks noChangeShapeType="1"/>
          </p:cNvSpPr>
          <p:nvPr/>
        </p:nvSpPr>
        <p:spPr bwMode="auto">
          <a:xfrm flipH="1">
            <a:off x="5959348" y="3330575"/>
            <a:ext cx="158750" cy="53816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5" name="Text Box 34"/>
          <p:cNvSpPr txBox="1">
            <a:spLocks noChangeArrowheads="1"/>
          </p:cNvSpPr>
          <p:nvPr/>
        </p:nvSpPr>
        <p:spPr bwMode="auto">
          <a:xfrm>
            <a:off x="4430586"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168996" name="Text Box 35"/>
          <p:cNvSpPr txBox="1">
            <a:spLocks noChangeArrowheads="1"/>
          </p:cNvSpPr>
          <p:nvPr/>
        </p:nvSpPr>
        <p:spPr bwMode="auto">
          <a:xfrm>
            <a:off x="555136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168997" name="Text Box 36"/>
          <p:cNvSpPr txBox="1">
            <a:spLocks noChangeArrowheads="1"/>
          </p:cNvSpPr>
          <p:nvPr/>
        </p:nvSpPr>
        <p:spPr bwMode="auto">
          <a:xfrm>
            <a:off x="689121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0" name="Rectangle 11"/>
          <p:cNvSpPr>
            <a:spLocks noChangeArrowheads="1"/>
          </p:cNvSpPr>
          <p:nvPr/>
        </p:nvSpPr>
        <p:spPr bwMode="auto">
          <a:xfrm>
            <a:off x="5772023" y="3055938"/>
            <a:ext cx="636588" cy="284162"/>
          </a:xfrm>
          <a:prstGeom prst="rect">
            <a:avLst/>
          </a:prstGeom>
          <a:solidFill>
            <a:srgbClr val="CC00CC"/>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9987" name="Rectangle 6"/>
          <p:cNvSpPr>
            <a:spLocks noChangeArrowheads="1"/>
          </p:cNvSpPr>
          <p:nvPr/>
        </p:nvSpPr>
        <p:spPr bwMode="auto">
          <a:xfrm>
            <a:off x="1065213" y="612775"/>
            <a:ext cx="70961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1-2】</a:t>
            </a:r>
            <a:r>
              <a:rPr lang="zh-CN" altLang="en-US" sz="2000" b="1">
                <a:solidFill>
                  <a:schemeClr val="bg1"/>
                </a:solidFill>
                <a:ea typeface="微软雅黑" panose="020B0503020204020204" pitchFamily="34" charset="-122"/>
              </a:rPr>
              <a:t>客户进程和服务器进程使用 </a:t>
            </a:r>
            <a:r>
              <a:rPr lang="en-US" altLang="zh-CN" sz="2000" b="1">
                <a:solidFill>
                  <a:schemeClr val="bg1"/>
                </a:solidFill>
                <a:ea typeface="微软雅黑" panose="020B0503020204020204" pitchFamily="34" charset="-122"/>
              </a:rPr>
              <a:t>TCP/IP </a:t>
            </a:r>
            <a:r>
              <a:rPr lang="zh-CN" altLang="en-US" sz="2000" b="1">
                <a:solidFill>
                  <a:schemeClr val="bg1"/>
                </a:solidFill>
                <a:ea typeface="微软雅黑" panose="020B0503020204020204" pitchFamily="34" charset="-122"/>
              </a:rPr>
              <a:t>协议栈进行通信</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9991" name="组合 33"/>
          <p:cNvGrpSpPr/>
          <p:nvPr/>
        </p:nvGrpSpPr>
        <p:grpSpPr bwMode="auto">
          <a:xfrm>
            <a:off x="1160463" y="1262063"/>
            <a:ext cx="1604962" cy="2686050"/>
            <a:chOff x="961895" y="2010459"/>
            <a:chExt cx="1695715" cy="2836863"/>
          </a:xfrm>
        </p:grpSpPr>
        <p:sp>
          <p:nvSpPr>
            <p:cNvPr id="170019"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20"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21"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2"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3"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4"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5"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26"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27"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28"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9"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69992" name="组合 45"/>
          <p:cNvGrpSpPr/>
          <p:nvPr/>
        </p:nvGrpSpPr>
        <p:grpSpPr bwMode="auto">
          <a:xfrm>
            <a:off x="6234113" y="1262063"/>
            <a:ext cx="1604962" cy="2686050"/>
            <a:chOff x="961895" y="2010459"/>
            <a:chExt cx="1695715" cy="2836863"/>
          </a:xfrm>
        </p:grpSpPr>
        <p:sp>
          <p:nvSpPr>
            <p:cNvPr id="170008"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0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1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1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1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1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169993" name="Freeform 3"/>
          <p:cNvSpPr/>
          <p:nvPr/>
        </p:nvSpPr>
        <p:spPr bwMode="auto">
          <a:xfrm>
            <a:off x="1849438" y="3862388"/>
            <a:ext cx="5186362" cy="315912"/>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994" name="Object 4"/>
          <p:cNvGraphicFramePr>
            <a:graphicFrameLocks noChangeAspect="1"/>
          </p:cNvGraphicFramePr>
          <p:nvPr/>
        </p:nvGraphicFramePr>
        <p:xfrm>
          <a:off x="3932238" y="3651250"/>
          <a:ext cx="1417637" cy="719138"/>
        </p:xfrm>
        <a:graphic>
          <a:graphicData uri="http://schemas.openxmlformats.org/presentationml/2006/ole">
            <mc:AlternateContent xmlns:mc="http://schemas.openxmlformats.org/markup-compatibility/2006">
              <mc:Choice xmlns:v="urn:schemas-microsoft-com:vml" Requires="v">
                <p:oleObj spid="_x0000_s4119" name="VISIO" r:id="rId2" imgW="1687068" imgH="964692" progId="">
                  <p:embed/>
                </p:oleObj>
              </mc:Choice>
              <mc:Fallback>
                <p:oleObj name="VISIO" r:id="rId2" imgW="1687068" imgH="964692"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8" y="3651250"/>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0" name="Group 25"/>
          <p:cNvGrpSpPr/>
          <p:nvPr/>
        </p:nvGrpSpPr>
        <p:grpSpPr bwMode="auto">
          <a:xfrm>
            <a:off x="2536825" y="1436688"/>
            <a:ext cx="3714750" cy="357187"/>
            <a:chOff x="1438" y="1436"/>
            <a:chExt cx="2712" cy="225"/>
          </a:xfrm>
        </p:grpSpPr>
        <p:sp>
          <p:nvSpPr>
            <p:cNvPr id="170006"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7"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63" name="Group 28"/>
          <p:cNvGrpSpPr/>
          <p:nvPr/>
        </p:nvGrpSpPr>
        <p:grpSpPr bwMode="auto">
          <a:xfrm>
            <a:off x="2601913" y="1984375"/>
            <a:ext cx="3733800" cy="347663"/>
            <a:chOff x="1521" y="1752"/>
            <a:chExt cx="2755" cy="219"/>
          </a:xfrm>
        </p:grpSpPr>
        <p:sp>
          <p:nvSpPr>
            <p:cNvPr id="170004"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5" name="Text Box 30"/>
            <p:cNvSpPr txBox="1">
              <a:spLocks noChangeArrowheads="1"/>
            </p:cNvSpPr>
            <p:nvPr/>
          </p:nvSpPr>
          <p:spPr bwMode="auto">
            <a:xfrm>
              <a:off x="2017" y="1777"/>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② </a:t>
              </a:r>
              <a:r>
                <a:rPr kumimoji="1" lang="zh-CN" altLang="en-US" sz="1400" b="1">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169997" name="Text Box 33"/>
          <p:cNvSpPr txBox="1">
            <a:spLocks noChangeArrowheads="1"/>
          </p:cNvSpPr>
          <p:nvPr/>
        </p:nvSpPr>
        <p:spPr bwMode="auto">
          <a:xfrm>
            <a:off x="4235450" y="3856038"/>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70C0"/>
                </a:solidFill>
                <a:latin typeface="微软雅黑" panose="020B0503020204020204" pitchFamily="34" charset="-122"/>
                <a:ea typeface="微软雅黑" panose="020B0503020204020204" pitchFamily="34" charset="-122"/>
              </a:rPr>
              <a:t>互联网</a:t>
            </a:r>
          </a:p>
        </p:txBody>
      </p:sp>
      <p:grpSp>
        <p:nvGrpSpPr>
          <p:cNvPr id="67" name="Group 34"/>
          <p:cNvGrpSpPr/>
          <p:nvPr/>
        </p:nvGrpSpPr>
        <p:grpSpPr bwMode="auto">
          <a:xfrm>
            <a:off x="1373188" y="1636713"/>
            <a:ext cx="1146175" cy="417512"/>
            <a:chOff x="835" y="1519"/>
            <a:chExt cx="812" cy="335"/>
          </a:xfrm>
        </p:grpSpPr>
        <p:sp>
          <p:nvSpPr>
            <p:cNvPr id="68"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69" name="Text Box 36"/>
            <p:cNvSpPr txBox="1">
              <a:spLocks noChangeArrowheads="1"/>
            </p:cNvSpPr>
            <p:nvPr/>
          </p:nvSpPr>
          <p:spPr bwMode="auto">
            <a:xfrm>
              <a:off x="1019" y="1547"/>
              <a:ext cx="379" cy="23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70" name="Group 37"/>
          <p:cNvGrpSpPr/>
          <p:nvPr/>
        </p:nvGrpSpPr>
        <p:grpSpPr bwMode="auto">
          <a:xfrm>
            <a:off x="6407338" y="1615307"/>
            <a:ext cx="1152261" cy="438150"/>
            <a:chOff x="4142" y="1536"/>
            <a:chExt cx="670" cy="276"/>
          </a:xfrm>
          <a:solidFill>
            <a:srgbClr val="FFFF00"/>
          </a:solidFill>
        </p:grpSpPr>
        <p:sp>
          <p:nvSpPr>
            <p:cNvPr id="71"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72" name="Text Box 39"/>
            <p:cNvSpPr txBox="1">
              <a:spLocks noChangeArrowheads="1"/>
            </p:cNvSpPr>
            <p:nvPr/>
          </p:nvSpPr>
          <p:spPr bwMode="auto">
            <a:xfrm>
              <a:off x="4236" y="1554"/>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73" name="Text Box 40"/>
          <p:cNvSpPr txBox="1">
            <a:spLocks noChangeArrowheads="1"/>
          </p:cNvSpPr>
          <p:nvPr/>
        </p:nvSpPr>
        <p:spPr bwMode="auto">
          <a:xfrm>
            <a:off x="3186113" y="2789238"/>
            <a:ext cx="2711450" cy="739775"/>
          </a:xfrm>
          <a:prstGeom prst="rect">
            <a:avLst/>
          </a:prstGeom>
          <a:solidFill>
            <a:srgbClr val="0098F6"/>
          </a:solidFill>
          <a:ln>
            <a:noFill/>
          </a:ln>
        </p:spPr>
        <p:style>
          <a:lnRef idx="2">
            <a:schemeClr val="accent4"/>
          </a:lnRef>
          <a:fillRef idx="1">
            <a:schemeClr val="lt1"/>
          </a:fillRef>
          <a:effectRef idx="0">
            <a:schemeClr val="accent4"/>
          </a:effectRef>
          <a:fontRef idx="minor">
            <a:schemeClr val="dk1"/>
          </a:fontRef>
        </p:style>
        <p:txBody>
          <a:bodyPr>
            <a:spAutoFit/>
          </a:bodyP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以后就逐级使用下层</a:t>
            </a:r>
          </a:p>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提供的服务</a:t>
            </a:r>
          </a:p>
          <a:p>
            <a:pPr algn="ctr" fontAlgn="auto">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使用 </a:t>
            </a:r>
            <a:r>
              <a:rPr lang="en-US" altLang="zh-CN" sz="1400" b="1" dirty="0">
                <a:solidFill>
                  <a:schemeClr val="bg1"/>
                </a:solidFill>
                <a:latin typeface="微软雅黑" panose="020B0503020204020204" pitchFamily="34" charset="-122"/>
                <a:ea typeface="微软雅黑" panose="020B0503020204020204" pitchFamily="34" charset="-122"/>
              </a:rPr>
              <a:t>TCP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IP</a:t>
            </a:r>
            <a:r>
              <a:rPr lang="zh-CN" altLang="en-US" sz="1400" b="1" dirty="0">
                <a:solidFill>
                  <a:schemeClr val="bg1"/>
                </a:solidFill>
                <a:latin typeface="微软雅黑" panose="020B0503020204020204" pitchFamily="34" charset="-122"/>
                <a:ea typeface="微软雅黑" panose="020B0503020204020204" pitchFamily="34" charset="-122"/>
              </a:rPr>
              <a:t>）</a:t>
            </a:r>
          </a:p>
        </p:txBody>
      </p:sp>
      <p:sp>
        <p:nvSpPr>
          <p:cNvPr id="170001" name="矩形 73"/>
          <p:cNvSpPr>
            <a:spLocks noChangeArrowheads="1"/>
          </p:cNvSpPr>
          <p:nvPr/>
        </p:nvSpPr>
        <p:spPr bwMode="auto">
          <a:xfrm>
            <a:off x="819150" y="1090613"/>
            <a:ext cx="7383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anose="020B0503020204020204" pitchFamily="34" charset="-122"/>
                <a:ea typeface="微软雅黑" panose="020B0503020204020204" pitchFamily="34" charset="-122"/>
              </a:rPr>
              <a:t>在应用层的客户进程和服务器进程的交互</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67"/>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70"/>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10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1011" name="Rectangle 6"/>
          <p:cNvSpPr>
            <a:spLocks noChangeArrowheads="1"/>
          </p:cNvSpPr>
          <p:nvPr/>
        </p:nvSpPr>
        <p:spPr bwMode="auto">
          <a:xfrm>
            <a:off x="1927225" y="612775"/>
            <a:ext cx="5372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功能较强的计算机可同时运行多个服务器进程 </a:t>
            </a:r>
          </a:p>
        </p:txBody>
      </p:sp>
      <p:sp>
        <p:nvSpPr>
          <p:cNvPr id="4" name="圆角矩形 3"/>
          <p:cNvSpPr/>
          <p:nvPr/>
        </p:nvSpPr>
        <p:spPr>
          <a:xfrm>
            <a:off x="505072" y="1097280"/>
            <a:ext cx="8053713"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1015" name="Line 3"/>
          <p:cNvSpPr>
            <a:spLocks noChangeShapeType="1"/>
          </p:cNvSpPr>
          <p:nvPr/>
        </p:nvSpPr>
        <p:spPr bwMode="auto">
          <a:xfrm>
            <a:off x="4532313" y="3587750"/>
            <a:ext cx="4762" cy="249238"/>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6" name="Rectangle 4"/>
          <p:cNvSpPr>
            <a:spLocks noChangeArrowheads="1"/>
          </p:cNvSpPr>
          <p:nvPr/>
        </p:nvSpPr>
        <p:spPr bwMode="auto">
          <a:xfrm>
            <a:off x="3365500" y="1520825"/>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17" name="Text Box 5"/>
          <p:cNvSpPr txBox="1">
            <a:spLocks noChangeArrowheads="1"/>
          </p:cNvSpPr>
          <p:nvPr/>
        </p:nvSpPr>
        <p:spPr bwMode="auto">
          <a:xfrm>
            <a:off x="4010025" y="2967038"/>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18" name="Line 6"/>
          <p:cNvSpPr>
            <a:spLocks noChangeShapeType="1"/>
          </p:cNvSpPr>
          <p:nvPr/>
        </p:nvSpPr>
        <p:spPr bwMode="auto">
          <a:xfrm>
            <a:off x="3365500" y="32750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9" name="Line 7"/>
          <p:cNvSpPr>
            <a:spLocks noChangeShapeType="1"/>
          </p:cNvSpPr>
          <p:nvPr/>
        </p:nvSpPr>
        <p:spPr bwMode="auto">
          <a:xfrm>
            <a:off x="3365500" y="2960688"/>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0" name="Line 8"/>
          <p:cNvSpPr>
            <a:spLocks noChangeShapeType="1"/>
          </p:cNvSpPr>
          <p:nvPr/>
        </p:nvSpPr>
        <p:spPr bwMode="auto">
          <a:xfrm>
            <a:off x="3365500" y="2647950"/>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1" name="Line 9"/>
          <p:cNvSpPr>
            <a:spLocks noChangeShapeType="1"/>
          </p:cNvSpPr>
          <p:nvPr/>
        </p:nvSpPr>
        <p:spPr bwMode="auto">
          <a:xfrm>
            <a:off x="3365500" y="23352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2" name="Text Box 10"/>
          <p:cNvSpPr txBox="1">
            <a:spLocks noChangeArrowheads="1"/>
          </p:cNvSpPr>
          <p:nvPr/>
        </p:nvSpPr>
        <p:spPr bwMode="auto">
          <a:xfrm>
            <a:off x="4205288" y="3281363"/>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23" name="Text Box 11"/>
          <p:cNvSpPr txBox="1">
            <a:spLocks noChangeArrowheads="1"/>
          </p:cNvSpPr>
          <p:nvPr/>
        </p:nvSpPr>
        <p:spPr bwMode="auto">
          <a:xfrm>
            <a:off x="4205288" y="2351088"/>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24" name="Text Box 12"/>
          <p:cNvSpPr txBox="1">
            <a:spLocks noChangeArrowheads="1"/>
          </p:cNvSpPr>
          <p:nvPr/>
        </p:nvSpPr>
        <p:spPr bwMode="auto">
          <a:xfrm>
            <a:off x="4205288" y="2663825"/>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25" name="Text Box 13"/>
          <p:cNvSpPr txBox="1">
            <a:spLocks noChangeArrowheads="1"/>
          </p:cNvSpPr>
          <p:nvPr/>
        </p:nvSpPr>
        <p:spPr bwMode="auto">
          <a:xfrm>
            <a:off x="4179888" y="151606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26" name="Text Box 14"/>
          <p:cNvSpPr txBox="1">
            <a:spLocks noChangeArrowheads="1"/>
          </p:cNvSpPr>
          <p:nvPr/>
        </p:nvSpPr>
        <p:spPr bwMode="auto">
          <a:xfrm>
            <a:off x="4144963" y="1222375"/>
            <a:ext cx="78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3</a:t>
            </a:r>
          </a:p>
        </p:txBody>
      </p:sp>
      <p:grpSp>
        <p:nvGrpSpPr>
          <p:cNvPr id="58" name="Group 15"/>
          <p:cNvGrpSpPr/>
          <p:nvPr/>
        </p:nvGrpSpPr>
        <p:grpSpPr bwMode="auto">
          <a:xfrm>
            <a:off x="3511550" y="1771650"/>
            <a:ext cx="949325" cy="571500"/>
            <a:chOff x="2100" y="1727"/>
            <a:chExt cx="720" cy="470"/>
          </a:xfrm>
        </p:grpSpPr>
        <p:sp>
          <p:nvSpPr>
            <p:cNvPr id="171070"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1"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62" name="Group 19"/>
          <p:cNvGrpSpPr/>
          <p:nvPr/>
        </p:nvGrpSpPr>
        <p:grpSpPr bwMode="auto">
          <a:xfrm>
            <a:off x="4679950" y="1790700"/>
            <a:ext cx="949325" cy="566738"/>
            <a:chOff x="2986" y="1727"/>
            <a:chExt cx="719" cy="465"/>
          </a:xfrm>
        </p:grpSpPr>
        <p:sp>
          <p:nvSpPr>
            <p:cNvPr id="171067"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5"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66" name="组合 65"/>
          <p:cNvGrpSpPr/>
          <p:nvPr/>
        </p:nvGrpSpPr>
        <p:grpSpPr bwMode="auto">
          <a:xfrm>
            <a:off x="1249363" y="1223963"/>
            <a:ext cx="6569075" cy="2863850"/>
            <a:chOff x="1248628" y="2159392"/>
            <a:chExt cx="6570396" cy="2864425"/>
          </a:xfrm>
        </p:grpSpPr>
        <p:sp>
          <p:nvSpPr>
            <p:cNvPr id="171036"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1037" name="Group 25"/>
            <p:cNvGrpSpPr/>
            <p:nvPr/>
          </p:nvGrpSpPr>
          <p:grpSpPr bwMode="auto">
            <a:xfrm>
              <a:off x="1248628" y="2159392"/>
              <a:ext cx="1241515" cy="2365100"/>
              <a:chOff x="385" y="1278"/>
              <a:chExt cx="941" cy="1942"/>
            </a:xfrm>
          </p:grpSpPr>
          <p:sp>
            <p:nvSpPr>
              <p:cNvPr id="171053"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54"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55"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6"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7"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8"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9"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60"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61"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62"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64"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65" name="Text Box 38"/>
              <p:cNvSpPr txBox="1">
                <a:spLocks noChangeArrowheads="1"/>
              </p:cNvSpPr>
              <p:nvPr/>
            </p:nvSpPr>
            <p:spPr bwMode="auto">
              <a:xfrm>
                <a:off x="537" y="1278"/>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1</a:t>
                </a:r>
              </a:p>
            </p:txBody>
          </p:sp>
          <p:sp>
            <p:nvSpPr>
              <p:cNvPr id="171066"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171038" name="Group 40"/>
            <p:cNvGrpSpPr/>
            <p:nvPr/>
          </p:nvGrpSpPr>
          <p:grpSpPr bwMode="auto">
            <a:xfrm>
              <a:off x="6577509" y="2169135"/>
              <a:ext cx="1241515" cy="2355357"/>
              <a:chOff x="4424" y="1286"/>
              <a:chExt cx="941" cy="1934"/>
            </a:xfrm>
          </p:grpSpPr>
          <p:sp>
            <p:nvSpPr>
              <p:cNvPr id="171039"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40"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41"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2"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3"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4"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5"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46"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47"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48"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50"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51" name="Text Box 53"/>
              <p:cNvSpPr txBox="1">
                <a:spLocks noChangeArrowheads="1"/>
              </p:cNvSpPr>
              <p:nvPr/>
            </p:nvSpPr>
            <p:spPr bwMode="auto">
              <a:xfrm>
                <a:off x="4567" y="1286"/>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2</a:t>
                </a:r>
              </a:p>
            </p:txBody>
          </p:sp>
          <p:sp>
            <p:nvSpPr>
              <p:cNvPr id="83"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171030" name="Group 55"/>
          <p:cNvGrpSpPr/>
          <p:nvPr/>
        </p:nvGrpSpPr>
        <p:grpSpPr bwMode="auto">
          <a:xfrm>
            <a:off x="3857625" y="3703638"/>
            <a:ext cx="1316038" cy="666750"/>
            <a:chOff x="2245" y="3313"/>
            <a:chExt cx="1286" cy="707"/>
          </a:xfrm>
        </p:grpSpPr>
        <p:graphicFrame>
          <p:nvGraphicFramePr>
            <p:cNvPr id="171034"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5143" name="VISIO" r:id="rId2" imgW="1687068" imgH="964692" progId="">
                    <p:embed/>
                  </p:oleObj>
                </mc:Choice>
                <mc:Fallback>
                  <p:oleObj name="VISIO" r:id="rId2" imgW="1687068" imgH="964692"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35" name="Text Box 57"/>
            <p:cNvSpPr txBox="1">
              <a:spLocks noChangeArrowheads="1"/>
            </p:cNvSpPr>
            <p:nvPr/>
          </p:nvSpPr>
          <p:spPr bwMode="auto">
            <a:xfrm>
              <a:off x="2553" y="3501"/>
              <a:ext cx="70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70C0"/>
                  </a:solidFill>
                  <a:latin typeface="微软雅黑" panose="020B0503020204020204" pitchFamily="34" charset="-122"/>
                  <a:ea typeface="微软雅黑" panose="020B0503020204020204" pitchFamily="34" charset="-122"/>
                </a:rPr>
                <a:t>互联网</a:t>
              </a:r>
            </a:p>
          </p:txBody>
        </p:sp>
      </p:grpSp>
      <p:grpSp>
        <p:nvGrpSpPr>
          <p:cNvPr id="101" name="Group 58"/>
          <p:cNvGrpSpPr/>
          <p:nvPr/>
        </p:nvGrpSpPr>
        <p:grpSpPr bwMode="auto">
          <a:xfrm>
            <a:off x="2416175" y="2058988"/>
            <a:ext cx="4308475" cy="0"/>
            <a:chOff x="1270" y="1933"/>
            <a:chExt cx="3265" cy="0"/>
          </a:xfrm>
        </p:grpSpPr>
        <p:sp>
          <p:nvSpPr>
            <p:cNvPr id="171032" name="Line 59"/>
            <p:cNvSpPr>
              <a:spLocks noChangeShapeType="1"/>
            </p:cNvSpPr>
            <p:nvPr/>
          </p:nvSpPr>
          <p:spPr bwMode="auto">
            <a:xfrm>
              <a:off x="3705"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33" name="Line 60"/>
            <p:cNvSpPr>
              <a:spLocks noChangeShapeType="1"/>
            </p:cNvSpPr>
            <p:nvPr/>
          </p:nvSpPr>
          <p:spPr bwMode="auto">
            <a:xfrm>
              <a:off x="1270"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58"/>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500"/>
                                  </p:stCondLst>
                                  <p:childTnLst>
                                    <p:set>
                                      <p:cBhvr>
                                        <p:cTn id="21" dur="1" fill="hold">
                                          <p:stCondLst>
                                            <p:cond delay="0"/>
                                          </p:stCondLst>
                                        </p:cTn>
                                        <p:tgtEl>
                                          <p:spTgt spid="101"/>
                                        </p:tgtEl>
                                        <p:attrNameLst>
                                          <p:attrName>style.visibility</p:attrName>
                                        </p:attrNameLst>
                                      </p:cBhvr>
                                      <p:to>
                                        <p:strVal val="visible"/>
                                      </p:to>
                                    </p:set>
                                  </p:childTnLst>
                                </p:cTn>
                              </p:par>
                            </p:childTnLst>
                          </p:cTn>
                        </p:par>
                        <p:par>
                          <p:cTn id="22" fill="hold">
                            <p:stCondLst>
                              <p:cond delay="1750"/>
                            </p:stCondLst>
                            <p:childTnLst>
                              <p:par>
                                <p:cTn id="23" presetID="35" presetClass="emph" presetSubtype="0" repeatCount="4000" fill="hold" nodeType="afterEffect">
                                  <p:stCondLst>
                                    <p:cond delay="0"/>
                                  </p:stCondLst>
                                  <p:childTnLst>
                                    <p:anim calcmode="discrete" valueType="str">
                                      <p:cBhvr>
                                        <p:cTn id="2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2" name="组合 3"/>
          <p:cNvGrpSpPr>
            <a:grpSpLocks/>
          </p:cNvGrpSpPr>
          <p:nvPr/>
        </p:nvGrpSpPr>
        <p:grpSpPr bwMode="auto">
          <a:xfrm>
            <a:off x="466343" y="2036375"/>
            <a:ext cx="2498177" cy="1335833"/>
            <a:chOff x="942678" y="4699237"/>
            <a:chExt cx="1624839" cy="1339345"/>
          </a:xfrm>
        </p:grpSpPr>
        <p:sp>
          <p:nvSpPr>
            <p:cNvPr id="22533" name="AutoShape 5"/>
            <p:cNvSpPr>
              <a:spLocks noChangeArrowheads="1"/>
            </p:cNvSpPr>
            <p:nvPr/>
          </p:nvSpPr>
          <p:spPr bwMode="auto">
            <a:xfrm>
              <a:off x="942678" y="4699237"/>
              <a:ext cx="1624839" cy="1339345"/>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942678" y="4751384"/>
              <a:ext cx="1624838" cy="1215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互联网是目前技术最为成功、应用最为广泛的计算机网络</a:t>
              </a:r>
            </a:p>
          </p:txBody>
        </p:sp>
      </p:grpSp>
      <p:sp>
        <p:nvSpPr>
          <p:cNvPr id="15" name="Rectangle 6"/>
          <p:cNvSpPr>
            <a:spLocks noChangeArrowheads="1"/>
          </p:cNvSpPr>
          <p:nvPr/>
        </p:nvSpPr>
        <p:spPr bwMode="auto">
          <a:xfrm>
            <a:off x="3206790" y="670275"/>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互联网在生活中的地位</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69046"/>
            <a:ext cx="5528059" cy="2957003"/>
          </a:xfrm>
          <a:prstGeom prst="rect">
            <a:avLst/>
          </a:prstGeom>
        </p:spPr>
      </p:pic>
      <p:sp>
        <p:nvSpPr>
          <p:cNvPr id="19" name="AutoShape 12"/>
          <p:cNvSpPr>
            <a:spLocks noChangeArrowheads="1"/>
          </p:cNvSpPr>
          <p:nvPr/>
        </p:nvSpPr>
        <p:spPr bwMode="auto">
          <a:xfrm>
            <a:off x="466344" y="711327"/>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Rectangle 13"/>
          <p:cNvSpPr>
            <a:spLocks noChangeArrowheads="1"/>
          </p:cNvSpPr>
          <p:nvPr/>
        </p:nvSpPr>
        <p:spPr bwMode="auto">
          <a:xfrm>
            <a:off x="3233244" y="685863"/>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a:solidFill>
                  <a:schemeClr val="bg1"/>
                </a:solidFill>
                <a:latin typeface="微软雅黑" pitchFamily="34" charset="-122"/>
                <a:ea typeface="微软雅黑" pitchFamily="34" charset="-122"/>
              </a:rPr>
              <a:t>互联网概念</a:t>
            </a:r>
          </a:p>
        </p:txBody>
      </p:sp>
    </p:spTree>
    <p:extLst>
      <p:ext uri="{BB962C8B-B14F-4D97-AF65-F5344CB8AC3E}">
        <p14:creationId xmlns:p14="http://schemas.microsoft.com/office/powerpoint/2010/main" val="1906892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AutoShape 5"/>
          <p:cNvSpPr>
            <a:spLocks noChangeArrowheads="1"/>
          </p:cNvSpPr>
          <p:nvPr/>
        </p:nvSpPr>
        <p:spPr bwMode="auto">
          <a:xfrm>
            <a:off x="466344" y="1768471"/>
            <a:ext cx="2404988" cy="174935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594273" y="2058372"/>
            <a:ext cx="214913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互联网已经成为现代社会最为重要的基础设施</a:t>
            </a:r>
          </a:p>
        </p:txBody>
      </p:sp>
      <p:sp>
        <p:nvSpPr>
          <p:cNvPr id="15"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互联网在生活中的地位</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71886"/>
            <a:ext cx="5528059" cy="2957003"/>
          </a:xfrm>
          <a:prstGeom prst="rect">
            <a:avLst/>
          </a:prstGeom>
        </p:spPr>
      </p:pic>
      <p:sp>
        <p:nvSpPr>
          <p:cNvPr id="9" name="Rectangle 6"/>
          <p:cNvSpPr>
            <a:spLocks noChangeArrowheads="1"/>
          </p:cNvSpPr>
          <p:nvPr/>
        </p:nvSpPr>
        <p:spPr bwMode="auto">
          <a:xfrm>
            <a:off x="3206790" y="70521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互联网在生活中的地位</a:t>
            </a:r>
          </a:p>
        </p:txBody>
      </p:sp>
      <p:sp>
        <p:nvSpPr>
          <p:cNvPr id="10" name="AutoShape 12"/>
          <p:cNvSpPr>
            <a:spLocks noChangeArrowheads="1"/>
          </p:cNvSpPr>
          <p:nvPr/>
        </p:nvSpPr>
        <p:spPr bwMode="auto">
          <a:xfrm>
            <a:off x="466344" y="746271"/>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Rectangle 13"/>
          <p:cNvSpPr>
            <a:spLocks noChangeArrowheads="1"/>
          </p:cNvSpPr>
          <p:nvPr/>
        </p:nvSpPr>
        <p:spPr bwMode="auto">
          <a:xfrm>
            <a:off x="3233244" y="720807"/>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a:solidFill>
                  <a:schemeClr val="bg1"/>
                </a:solidFill>
                <a:latin typeface="微软雅黑" pitchFamily="34" charset="-122"/>
                <a:ea typeface="微软雅黑" pitchFamily="34" charset="-122"/>
              </a:rPr>
              <a:t>互联网概念</a:t>
            </a:r>
          </a:p>
        </p:txBody>
      </p:sp>
    </p:spTree>
    <p:extLst>
      <p:ext uri="{BB962C8B-B14F-4D97-AF65-F5344CB8AC3E}">
        <p14:creationId xmlns:p14="http://schemas.microsoft.com/office/powerpoint/2010/main" val="240505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itchFamily="34" charset="-122"/>
                <a:ea typeface="微软雅黑" pitchFamily="34" charset="-122"/>
              </a:rPr>
              <a:t>互联网定义</a:t>
            </a:r>
          </a:p>
        </p:txBody>
      </p:sp>
      <p:sp>
        <p:nvSpPr>
          <p:cNvPr id="28676" name="Rectangle 68"/>
          <p:cNvSpPr>
            <a:spLocks noChangeArrowheads="1"/>
          </p:cNvSpPr>
          <p:nvPr/>
        </p:nvSpPr>
        <p:spPr bwMode="auto">
          <a:xfrm>
            <a:off x="497960" y="1082950"/>
            <a:ext cx="3521148"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互联网，特指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，它起源于美国，是由数量极大的各种计算机网络互连起来而形成的一个互连网络。它采用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协议族作为通信规则，是一个覆盖全球、实现全球范围内连通性和资源共享的计算机网络。</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4834" y="1483929"/>
            <a:ext cx="4506983" cy="2535178"/>
          </a:xfrm>
          <a:prstGeom prst="rect">
            <a:avLst/>
          </a:prstGeom>
        </p:spPr>
      </p:pic>
    </p:spTree>
    <p:extLst>
      <p:ext uri="{BB962C8B-B14F-4D97-AF65-F5344CB8AC3E}">
        <p14:creationId xmlns:p14="http://schemas.microsoft.com/office/powerpoint/2010/main" val="590171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156"/>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2810066" y="956818"/>
            <a:ext cx="3506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的区别</a:t>
            </a:r>
          </a:p>
        </p:txBody>
      </p:sp>
      <p:sp>
        <p:nvSpPr>
          <p:cNvPr id="4" name="Rectangle 68"/>
          <p:cNvSpPr>
            <a:spLocks noChangeArrowheads="1"/>
          </p:cNvSpPr>
          <p:nvPr/>
        </p:nvSpPr>
        <p:spPr bwMode="auto">
          <a:xfrm>
            <a:off x="497959" y="1463231"/>
            <a:ext cx="8244404"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小写字母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（互连网）是一个通用名词，它泛指由多个计算机网络互连而成的网络。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大写字母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（互联网</a:t>
            </a:r>
            <a:r>
              <a:rPr lang="zh-CN" altLang="zh-CN" sz="2000" b="1" dirty="0">
                <a:latin typeface="微软雅黑" pitchFamily="34" charset="-122"/>
                <a:ea typeface="微软雅黑" pitchFamily="34" charset="-122"/>
              </a:rPr>
              <a:t>或因特网</a:t>
            </a:r>
            <a:r>
              <a:rPr lang="zh-CN" altLang="en-US" sz="2000" b="1" dirty="0">
                <a:latin typeface="微软雅黑" pitchFamily="34" charset="-122"/>
                <a:ea typeface="微软雅黑" pitchFamily="34" charset="-122"/>
              </a:rPr>
              <a:t>）则是一个专用名词，它指当前全球最大的、开放的、由众多网络相互连接而成的特定计算机网络，它采用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协议族作为通信的规则，且其前身是美国的 </a:t>
            </a:r>
            <a:r>
              <a:rPr lang="en-US" altLang="zh-CN" sz="2000" b="1" dirty="0">
                <a:latin typeface="微软雅黑" pitchFamily="34" charset="-122"/>
                <a:ea typeface="微软雅黑" pitchFamily="34" charset="-122"/>
              </a:rPr>
              <a:t>ARPANET</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18935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31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itchFamily="34" charset="-122"/>
                <a:ea typeface="微软雅黑" pitchFamily="34" charset="-122"/>
              </a:rPr>
              <a:t>1.1                           </a:t>
            </a:r>
            <a:r>
              <a:rPr lang="fr-FR" sz="2000" b="1" dirty="0">
                <a:solidFill>
                  <a:schemeClr val="bg1"/>
                </a:solidFill>
                <a:latin typeface="微软雅黑" pitchFamily="34" charset="-122"/>
                <a:ea typeface="微软雅黑" pitchFamily="34" charset="-122"/>
              </a:rPr>
              <a:t>计算机网络</a:t>
            </a:r>
            <a:r>
              <a:rPr lang="zh-CN" altLang="en-US" sz="2000" b="1" dirty="0">
                <a:solidFill>
                  <a:schemeClr val="bg1"/>
                </a:solidFill>
                <a:latin typeface="微软雅黑" pitchFamily="34" charset="-122"/>
                <a:ea typeface="微软雅黑" pitchFamily="34" charset="-122"/>
              </a:rPr>
              <a:t>的定义及其特点</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1.3                                               </a:t>
            </a:r>
            <a:r>
              <a:rPr lang="fr-FR" sz="2000" b="1" dirty="0">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1.5                                        </a:t>
            </a:r>
            <a:r>
              <a:rPr lang="fr-FR" sz="2000" b="1" dirty="0">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itchFamily="34" charset="-122"/>
                <a:ea typeface="微软雅黑" pitchFamily="34" charset="-122"/>
              </a:rPr>
              <a:t>互联网与互连网</a:t>
            </a:r>
          </a:p>
        </p:txBody>
      </p:sp>
      <p:graphicFrame>
        <p:nvGraphicFramePr>
          <p:cNvPr id="3" name="表格 2"/>
          <p:cNvGraphicFramePr>
            <a:graphicFrameLocks noGrp="1"/>
          </p:cNvGraphicFramePr>
          <p:nvPr>
            <p:extLst>
              <p:ext uri="{D42A27DB-BD31-4B8C-83A1-F6EECF244321}">
                <p14:modId xmlns:p14="http://schemas.microsoft.com/office/powerpoint/2010/main" val="3154096618"/>
              </p:ext>
            </p:extLst>
          </p:nvPr>
        </p:nvGraphicFramePr>
        <p:xfrm>
          <a:off x="497956" y="1338536"/>
          <a:ext cx="8133860" cy="2956560"/>
        </p:xfrm>
        <a:graphic>
          <a:graphicData uri="http://schemas.openxmlformats.org/drawingml/2006/table">
            <a:tbl>
              <a:tblPr firstRow="1" bandRow="1">
                <a:tableStyleId>{5C22544A-7EE6-4342-B048-85BDC9FD1C3A}</a:tableStyleId>
              </a:tblPr>
              <a:tblGrid>
                <a:gridCol w="4066930">
                  <a:extLst>
                    <a:ext uri="{9D8B030D-6E8A-4147-A177-3AD203B41FA5}">
                      <a16:colId xmlns:a16="http://schemas.microsoft.com/office/drawing/2014/main" val="20000"/>
                    </a:ext>
                  </a:extLst>
                </a:gridCol>
                <a:gridCol w="4066930">
                  <a:extLst>
                    <a:ext uri="{9D8B030D-6E8A-4147-A177-3AD203B41FA5}">
                      <a16:colId xmlns:a16="http://schemas.microsoft.com/office/drawing/2014/main" val="20001"/>
                    </a:ext>
                  </a:extLst>
                </a:gridCol>
              </a:tblGrid>
              <a:tr h="385737">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extLst>
                  <a:ext uri="{0D108BD9-81ED-4DB2-BD59-A6C34878D82A}">
                    <a16:rowId xmlns:a16="http://schemas.microsoft.com/office/drawing/2014/main" val="10000"/>
                  </a:ext>
                </a:extLst>
              </a:tr>
              <a:tr h="356064">
                <a:tc gridSpan="2">
                  <a:txBody>
                    <a:bodyPr/>
                    <a:lstStyle/>
                    <a:p>
                      <a:pPr algn="ctr"/>
                      <a:r>
                        <a:rPr lang="zh-CN" altLang="en-US" sz="1800" b="1" dirty="0">
                          <a:solidFill>
                            <a:schemeClr val="tx1"/>
                          </a:solidFill>
                          <a:latin typeface="微软雅黑" pitchFamily="34" charset="-122"/>
                          <a:ea typeface="微软雅黑" pitchFamily="34" charset="-122"/>
                        </a:rPr>
                        <a:t>相似之处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endParaRPr lang="zh-CN" altLang="en-US" sz="1400" dirty="0">
                        <a:latin typeface="微软雅黑" pitchFamily="34" charset="-122"/>
                        <a:ea typeface="微软雅黑" pitchFamily="34" charset="-122"/>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6392">
                <a:tc>
                  <a:txBody>
                    <a:bodyPr/>
                    <a:lstStyle/>
                    <a:p>
                      <a:pPr algn="ctr"/>
                      <a:r>
                        <a:rPr lang="zh-CN" altLang="en-US" sz="1600" b="1" dirty="0">
                          <a:solidFill>
                            <a:schemeClr val="bg1"/>
                          </a:solidFill>
                          <a:latin typeface="微软雅黑" pitchFamily="34" charset="-122"/>
                          <a:ea typeface="微软雅黑" pitchFamily="34" charset="-122"/>
                        </a:rPr>
                        <a:t>网络的网络</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400" b="1" dirty="0">
                          <a:solidFill>
                            <a:schemeClr val="tx1"/>
                          </a:solidFill>
                          <a:latin typeface="微软雅黑" pitchFamily="34" charset="-122"/>
                          <a:ea typeface="微软雅黑" pitchFamily="34" charset="-122"/>
                        </a:rPr>
                        <a:t>网络的网络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r h="356064">
                <a:tc gridSpan="2">
                  <a:txBody>
                    <a:bodyPr/>
                    <a:lstStyle/>
                    <a:p>
                      <a:pPr algn="ctr"/>
                      <a:r>
                        <a:rPr lang="zh-CN" altLang="en-US" sz="1800" b="1" kern="1200" dirty="0">
                          <a:solidFill>
                            <a:schemeClr val="tx1"/>
                          </a:solidFill>
                          <a:latin typeface="微软雅黑" pitchFamily="34" charset="-122"/>
                          <a:ea typeface="微软雅黑" pitchFamily="34" charset="-122"/>
                          <a:cs typeface="+mn-cs"/>
                        </a:rPr>
                        <a:t>不同之处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pPr algn="ctr"/>
                      <a:endParaRPr lang="zh-CN" altLang="en-US" sz="1400"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01145">
                <a:tc>
                  <a:txBody>
                    <a:bodyPr/>
                    <a:lstStyle/>
                    <a:p>
                      <a:pPr algn="ctr"/>
                      <a:r>
                        <a:rPr lang="zh-CN" altLang="en-US" sz="1600" b="1" dirty="0">
                          <a:solidFill>
                            <a:schemeClr val="bg1"/>
                          </a:solidFill>
                          <a:latin typeface="微软雅黑" pitchFamily="34" charset="-122"/>
                          <a:ea typeface="微软雅黑" pitchFamily="34" charset="-122"/>
                        </a:rPr>
                        <a:t>特指遵循 </a:t>
                      </a:r>
                      <a:r>
                        <a:rPr lang="en-US" altLang="zh-CN" sz="1600" b="1" dirty="0">
                          <a:solidFill>
                            <a:schemeClr val="bg1"/>
                          </a:solidFill>
                          <a:latin typeface="微软雅黑" pitchFamily="34" charset="-122"/>
                          <a:ea typeface="微软雅黑" pitchFamily="34" charset="-122"/>
                        </a:rPr>
                        <a:t>TCP/IP </a:t>
                      </a:r>
                      <a:r>
                        <a:rPr lang="zh-CN" altLang="en-US" sz="1600" b="1" dirty="0">
                          <a:solidFill>
                            <a:schemeClr val="bg1"/>
                          </a:solidFill>
                          <a:latin typeface="微软雅黑" pitchFamily="34" charset="-122"/>
                          <a:ea typeface="微软雅黑" pitchFamily="34" charset="-122"/>
                        </a:rPr>
                        <a:t>标准、利用路由器将各种计算机网络互连起来而形成的、一个覆盖全球的、特定的互连网</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itchFamily="34" charset="-122"/>
                          <a:ea typeface="微软雅黑" pitchFamily="34" charset="-122"/>
                        </a:rPr>
                        <a:t>泛指由多个不同类型计算机网络互连而成的网络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4"/>
                  </a:ext>
                </a:extLst>
              </a:tr>
              <a:tr h="326392">
                <a:tc>
                  <a:txBody>
                    <a:bodyPr/>
                    <a:lstStyle/>
                    <a:p>
                      <a:pPr algn="ctr"/>
                      <a:r>
                        <a:rPr lang="zh-CN" altLang="en-US" sz="1600" b="1" dirty="0">
                          <a:solidFill>
                            <a:schemeClr val="bg1"/>
                          </a:solidFill>
                          <a:latin typeface="微软雅黑" pitchFamily="34" charset="-122"/>
                          <a:ea typeface="微软雅黑" pitchFamily="34" charset="-122"/>
                        </a:rPr>
                        <a:t>使用 </a:t>
                      </a:r>
                      <a:r>
                        <a:rPr lang="en-US" altLang="zh-CN" sz="1600" b="1" dirty="0">
                          <a:solidFill>
                            <a:schemeClr val="bg1"/>
                          </a:solidFill>
                          <a:latin typeface="微软雅黑" pitchFamily="34" charset="-122"/>
                          <a:ea typeface="微软雅黑" pitchFamily="34" charset="-122"/>
                        </a:rPr>
                        <a:t>TCP/IP</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itchFamily="34" charset="-122"/>
                          <a:ea typeface="微软雅黑" pitchFamily="34" charset="-122"/>
                        </a:rPr>
                        <a:t>除 </a:t>
                      </a:r>
                      <a:r>
                        <a:rPr lang="en-US" altLang="zh-CN" sz="1600" b="1" dirty="0">
                          <a:solidFill>
                            <a:schemeClr val="tx1"/>
                          </a:solidFill>
                          <a:latin typeface="微软雅黑" pitchFamily="34" charset="-122"/>
                          <a:ea typeface="微软雅黑" pitchFamily="34" charset="-122"/>
                        </a:rPr>
                        <a:t>TCP/IP </a:t>
                      </a:r>
                      <a:r>
                        <a:rPr lang="zh-CN" altLang="en-US" sz="1600" b="1" dirty="0">
                          <a:solidFill>
                            <a:schemeClr val="tx1"/>
                          </a:solidFill>
                          <a:latin typeface="微软雅黑" pitchFamily="34" charset="-122"/>
                          <a:ea typeface="微软雅黑" pitchFamily="34" charset="-122"/>
                        </a:rPr>
                        <a:t>外，还可以使用其他协议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5"/>
                  </a:ext>
                </a:extLst>
              </a:tr>
              <a:tr h="326392">
                <a:tc>
                  <a:txBody>
                    <a:bodyPr/>
                    <a:lstStyle/>
                    <a:p>
                      <a:pPr algn="ctr"/>
                      <a:r>
                        <a:rPr lang="zh-CN" altLang="en-US" sz="1600" b="1" dirty="0">
                          <a:solidFill>
                            <a:schemeClr val="bg1"/>
                          </a:solidFill>
                          <a:latin typeface="微软雅黑" pitchFamily="34" charset="-122"/>
                          <a:ea typeface="微软雅黑" pitchFamily="34" charset="-122"/>
                        </a:rPr>
                        <a:t>是一个专用名词</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itchFamily="34" charset="-122"/>
                          <a:ea typeface="微软雅黑" pitchFamily="34" charset="-122"/>
                        </a:rPr>
                        <a:t>是一个通用名词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6"/>
                  </a:ext>
                </a:extLst>
              </a:tr>
            </a:tbl>
          </a:graphicData>
        </a:graphic>
      </p:graphicFrame>
      <p:sp>
        <p:nvSpPr>
          <p:cNvPr id="2" name="矩形 1"/>
          <p:cNvSpPr/>
          <p:nvPr/>
        </p:nvSpPr>
        <p:spPr>
          <a:xfrm>
            <a:off x="515721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互连网（</a:t>
            </a:r>
            <a:r>
              <a:rPr lang="en-US" altLang="zh-CN" sz="2000" b="1" dirty="0">
                <a:solidFill>
                  <a:srgbClr val="FF0000"/>
                </a:solidFill>
                <a:latin typeface="微软雅黑" pitchFamily="34" charset="-122"/>
                <a:ea typeface="微软雅黑" pitchFamily="34" charset="-122"/>
              </a:rPr>
              <a:t>i</a:t>
            </a:r>
            <a:r>
              <a:rPr lang="en-US" altLang="zh-CN" sz="2000" b="1" dirty="0">
                <a:solidFill>
                  <a:schemeClr val="tx1"/>
                </a:solidFill>
                <a:latin typeface="微软雅黑" pitchFamily="34" charset="-122"/>
                <a:ea typeface="微软雅黑" pitchFamily="34" charset="-122"/>
              </a:rPr>
              <a:t>nternet</a:t>
            </a:r>
            <a:r>
              <a:rPr lang="zh-CN" altLang="en-US" sz="2000" b="1" dirty="0">
                <a:solidFill>
                  <a:schemeClr val="tx1"/>
                </a:solidFill>
                <a:latin typeface="微软雅黑" pitchFamily="34" charset="-122"/>
                <a:ea typeface="微软雅黑" pitchFamily="34" charset="-122"/>
              </a:rPr>
              <a:t>）</a:t>
            </a:r>
          </a:p>
        </p:txBody>
      </p:sp>
      <p:sp>
        <p:nvSpPr>
          <p:cNvPr id="6" name="矩形 5"/>
          <p:cNvSpPr/>
          <p:nvPr/>
        </p:nvSpPr>
        <p:spPr>
          <a:xfrm>
            <a:off x="143865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互联网（</a:t>
            </a:r>
            <a:r>
              <a:rPr lang="en-US" altLang="zh-CN" sz="2000" b="1" dirty="0">
                <a:solidFill>
                  <a:srgbClr val="FF0000"/>
                </a:solidFill>
                <a:latin typeface="微软雅黑" pitchFamily="34" charset="-122"/>
                <a:ea typeface="微软雅黑" pitchFamily="34" charset="-122"/>
              </a:rPr>
              <a:t>I</a:t>
            </a:r>
            <a:r>
              <a:rPr lang="en-US" altLang="zh-CN" sz="2000" b="1" dirty="0">
                <a:solidFill>
                  <a:schemeClr val="tx1"/>
                </a:solidFill>
                <a:latin typeface="微软雅黑" pitchFamily="34" charset="-122"/>
                <a:ea typeface="微软雅黑" pitchFamily="34" charset="-122"/>
              </a:rPr>
              <a:t>nternet</a:t>
            </a:r>
            <a:r>
              <a:rPr lang="zh-CN" altLang="en-US" sz="2000" b="1" dirty="0">
                <a:solidFill>
                  <a:schemeClr val="tx1"/>
                </a:solidFill>
                <a:latin typeface="微软雅黑" pitchFamily="34" charset="-122"/>
                <a:ea typeface="微软雅黑" pitchFamily="34" charset="-122"/>
              </a:rPr>
              <a:t>）</a:t>
            </a:r>
          </a:p>
        </p:txBody>
      </p:sp>
    </p:spTree>
    <p:extLst>
      <p:ext uri="{BB962C8B-B14F-4D97-AF65-F5344CB8AC3E}">
        <p14:creationId xmlns:p14="http://schemas.microsoft.com/office/powerpoint/2010/main" val="31506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5000" fill="hold" grpId="0" nodeType="withEffect">
                                  <p:stCondLst>
                                    <p:cond delay="20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p:cNvSpPr>
            <a:spLocks noChangeArrowheads="1"/>
          </p:cNvSpPr>
          <p:nvPr/>
        </p:nvSpPr>
        <p:spPr bwMode="auto">
          <a:xfrm>
            <a:off x="497958" y="1491922"/>
            <a:ext cx="8133859" cy="1900502"/>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3" name="矩形 2"/>
          <p:cNvSpPr/>
          <p:nvPr/>
        </p:nvSpPr>
        <p:spPr>
          <a:xfrm>
            <a:off x="740663" y="1721271"/>
            <a:ext cx="7854577" cy="1422954"/>
          </a:xfrm>
          <a:prstGeom prst="rect">
            <a:avLst/>
          </a:prstGeom>
        </p:spPr>
        <p:txBody>
          <a:bodyPr wrap="square">
            <a:spAutoFit/>
          </a:bodyPr>
          <a:lstStyle/>
          <a:p>
            <a:pPr eaLnBrk="0" fontAlgn="auto" hangingPunct="0">
              <a:lnSpc>
                <a:spcPct val="150000"/>
              </a:lnSpc>
              <a:spcBef>
                <a:spcPts val="0"/>
              </a:spcBef>
              <a:spcAft>
                <a:spcPts val="0"/>
              </a:spcAft>
              <a:defRPr/>
            </a:pPr>
            <a:r>
              <a:rPr lang="zh-CN" altLang="zh-CN" sz="2000" b="1" dirty="0">
                <a:solidFill>
                  <a:schemeClr val="bg1"/>
                </a:solidFill>
                <a:latin typeface="微软雅黑" pitchFamily="34" charset="-122"/>
                <a:ea typeface="微软雅黑" pitchFamily="34" charset="-122"/>
              </a:rPr>
              <a:t>任意把几个计算机网络互连起来（不管采用什么协议），并能够相互通信，这样构成的是一个互连网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，而不是互联网</a:t>
            </a:r>
            <a:r>
              <a:rPr lang="en-US" altLang="zh-CN" sz="2000" b="1" dirty="0">
                <a:solidFill>
                  <a:schemeClr val="bg1"/>
                </a:solidFill>
                <a:latin typeface="微软雅黑" pitchFamily="34" charset="-122"/>
                <a:ea typeface="微软雅黑" pitchFamily="34" charset="-122"/>
              </a:rPr>
              <a:t> (Internet)</a:t>
            </a:r>
            <a:r>
              <a:rPr lang="zh-CN" altLang="zh-CN" sz="20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4155289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7959" y="1112838"/>
            <a:ext cx="8133858" cy="461665"/>
            <a:chOff x="497959" y="1259142"/>
            <a:chExt cx="8133858" cy="461665"/>
          </a:xfrm>
        </p:grpSpPr>
        <p:sp>
          <p:nvSpPr>
            <p:cNvPr id="31746" name="AutoShape 5"/>
            <p:cNvSpPr>
              <a:spLocks noChangeArrowheads="1"/>
            </p:cNvSpPr>
            <p:nvPr/>
          </p:nvSpPr>
          <p:spPr bwMode="auto">
            <a:xfrm>
              <a:off x="497959" y="1302068"/>
              <a:ext cx="8133858"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747" name="Rectangle 6"/>
            <p:cNvSpPr>
              <a:spLocks noChangeArrowheads="1"/>
            </p:cNvSpPr>
            <p:nvPr/>
          </p:nvSpPr>
          <p:spPr bwMode="auto">
            <a:xfrm>
              <a:off x="1861963" y="1259142"/>
              <a:ext cx="5420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grpSp>
      <p:sp>
        <p:nvSpPr>
          <p:cNvPr id="4" name="Rectangle 8"/>
          <p:cNvSpPr>
            <a:spLocks noChangeArrowheads="1"/>
          </p:cNvSpPr>
          <p:nvPr/>
        </p:nvSpPr>
        <p:spPr bwMode="auto">
          <a:xfrm>
            <a:off x="497959" y="1659001"/>
            <a:ext cx="8133858"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第一阶段：</a:t>
            </a:r>
            <a:r>
              <a:rPr lang="zh-CN" altLang="en-US" sz="2000" b="1" dirty="0">
                <a:latin typeface="微软雅黑" pitchFamily="34" charset="-122"/>
                <a:ea typeface="微软雅黑" pitchFamily="34" charset="-122"/>
              </a:rPr>
              <a:t>从单个网络 </a:t>
            </a:r>
            <a:r>
              <a:rPr lang="en-US" altLang="zh-CN" sz="2000" b="1" dirty="0">
                <a:latin typeface="微软雅黑" pitchFamily="34" charset="-122"/>
                <a:ea typeface="微软雅黑" pitchFamily="34" charset="-122"/>
              </a:rPr>
              <a:t>ARPANET </a:t>
            </a:r>
            <a:r>
              <a:rPr lang="zh-CN" altLang="en-US" sz="2000" b="1" dirty="0">
                <a:latin typeface="微软雅黑" pitchFamily="34" charset="-122"/>
                <a:ea typeface="微软雅黑" pitchFamily="34" charset="-122"/>
              </a:rPr>
              <a:t>向互联网发展的过程。 </a:t>
            </a: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a:latin typeface="微软雅黑" pitchFamily="34" charset="-122"/>
                <a:ea typeface="微软雅黑" pitchFamily="34" charset="-122"/>
              </a:rPr>
              <a:t>1983 </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协议成为 </a:t>
            </a:r>
            <a:r>
              <a:rPr lang="en-US" altLang="zh-CN" sz="2000" b="1" dirty="0">
                <a:latin typeface="微软雅黑" pitchFamily="34" charset="-122"/>
                <a:ea typeface="微软雅黑" pitchFamily="34" charset="-122"/>
              </a:rPr>
              <a:t>ARPANET </a:t>
            </a:r>
            <a:r>
              <a:rPr lang="zh-CN" altLang="en-US" sz="2000" b="1" dirty="0">
                <a:latin typeface="微软雅黑" pitchFamily="34" charset="-122"/>
                <a:ea typeface="微软雅黑" pitchFamily="34" charset="-122"/>
              </a:rPr>
              <a:t>上的标准协议，</a:t>
            </a:r>
            <a:r>
              <a:rPr lang="zh-CN" altLang="zh-CN" sz="2000" b="1" dirty="0">
                <a:latin typeface="微软雅黑" pitchFamily="34" charset="-122"/>
                <a:ea typeface="微软雅黑" pitchFamily="34" charset="-122"/>
              </a:rPr>
              <a:t>使得所有使用</a:t>
            </a:r>
            <a:r>
              <a:rPr lang="en-US" altLang="zh-CN" sz="2000" b="1" dirty="0">
                <a:latin typeface="微软雅黑" pitchFamily="34" charset="-122"/>
                <a:ea typeface="微软雅黑" pitchFamily="34" charset="-122"/>
              </a:rPr>
              <a:t> TCP/IP </a:t>
            </a:r>
            <a:r>
              <a:rPr lang="zh-CN" altLang="zh-CN" sz="2000" b="1" dirty="0">
                <a:latin typeface="微软雅黑" pitchFamily="34" charset="-122"/>
                <a:ea typeface="微软雅黑" pitchFamily="34" charset="-122"/>
              </a:rPr>
              <a:t>协议的计算机都能利用互连网相互通信</a:t>
            </a:r>
            <a:r>
              <a:rPr lang="zh-CN" altLang="en-US" sz="2000" b="1" dirty="0">
                <a:latin typeface="微软雅黑" pitchFamily="34" charset="-122"/>
                <a:ea typeface="微软雅黑" pitchFamily="34" charset="-122"/>
              </a:rPr>
              <a:t>。</a:t>
            </a:r>
          </a:p>
          <a:p>
            <a:pPr marL="357188" indent="-3571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人们把 </a:t>
            </a:r>
            <a:r>
              <a:rPr lang="en-US" altLang="zh-CN" sz="2000" b="1" dirty="0">
                <a:latin typeface="微软雅黑" pitchFamily="34" charset="-122"/>
                <a:ea typeface="微软雅黑" pitchFamily="34" charset="-122"/>
              </a:rPr>
              <a:t>1983 </a:t>
            </a:r>
            <a:r>
              <a:rPr lang="zh-CN" altLang="en-US" sz="2000" b="1" dirty="0">
                <a:latin typeface="微软雅黑" pitchFamily="34" charset="-122"/>
                <a:ea typeface="微软雅黑" pitchFamily="34" charset="-122"/>
              </a:rPr>
              <a:t>年作为互联网的诞生时间。</a:t>
            </a:r>
            <a:endParaRPr lang="en-US" altLang="zh-CN" sz="2000" b="1" dirty="0">
              <a:latin typeface="微软雅黑" pitchFamily="34" charset="-122"/>
              <a:ea typeface="微软雅黑" pitchFamily="34" charset="-122"/>
            </a:endParaRP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a:latin typeface="微软雅黑" pitchFamily="34" charset="-122"/>
                <a:ea typeface="微软雅黑" pitchFamily="34" charset="-122"/>
              </a:rPr>
              <a:t>1990</a:t>
            </a:r>
            <a:r>
              <a:rPr lang="zh-CN" altLang="zh-CN" sz="2000" b="1" dirty="0">
                <a:latin typeface="微软雅黑" pitchFamily="34" charset="-122"/>
                <a:ea typeface="微软雅黑" pitchFamily="34" charset="-122"/>
              </a:rPr>
              <a:t>年</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ARPANET </a:t>
            </a:r>
            <a:r>
              <a:rPr lang="zh-CN" altLang="zh-CN" sz="2000" b="1" dirty="0">
                <a:latin typeface="微软雅黑" pitchFamily="34" charset="-122"/>
                <a:ea typeface="微软雅黑" pitchFamily="34" charset="-122"/>
              </a:rPr>
              <a:t>正式宣布关闭</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5"/>
          <p:cNvSpPr>
            <a:spLocks noChangeArrowheads="1"/>
          </p:cNvSpPr>
          <p:nvPr/>
        </p:nvSpPr>
        <p:spPr bwMode="auto">
          <a:xfrm>
            <a:off x="497959" y="915924"/>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19" name="Rectangle 6"/>
          <p:cNvSpPr>
            <a:spLocks noChangeArrowheads="1"/>
          </p:cNvSpPr>
          <p:nvPr/>
        </p:nvSpPr>
        <p:spPr bwMode="auto">
          <a:xfrm>
            <a:off x="1884045" y="865442"/>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8" y="1492187"/>
            <a:ext cx="3650241" cy="216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eaLnBrk="0" fontAlgn="auto" hangingPunct="0">
              <a:lnSpc>
                <a:spcPts val="3300"/>
              </a:lnSpc>
              <a:spcBef>
                <a:spcPts val="0"/>
              </a:spcBef>
              <a:spcAft>
                <a:spcPts val="0"/>
              </a:spcAft>
              <a:buFont typeface="Arial" charset="0"/>
              <a:buNone/>
              <a:defRPr/>
            </a:pPr>
            <a:r>
              <a:rPr lang="zh-CN" altLang="en-US" sz="2000" b="1" dirty="0">
                <a:solidFill>
                  <a:srgbClr val="CC00CC"/>
                </a:solidFill>
                <a:latin typeface="微软雅黑" pitchFamily="34" charset="-122"/>
                <a:ea typeface="微软雅黑" pitchFamily="34" charset="-122"/>
              </a:rPr>
              <a:t>第二阶段：</a:t>
            </a:r>
            <a:r>
              <a:rPr lang="zh-CN" altLang="en-US" sz="2000" b="1" dirty="0">
                <a:latin typeface="微软雅黑" pitchFamily="34" charset="-122"/>
                <a:ea typeface="微软雅黑" pitchFamily="34" charset="-122"/>
              </a:rPr>
              <a:t>建成了三级结构的互联网。</a:t>
            </a:r>
            <a:r>
              <a:rPr lang="zh-CN" altLang="en-US" sz="2000" b="1" dirty="0">
                <a:latin typeface="+mn-lt"/>
                <a:ea typeface="+mn-ea"/>
              </a:rPr>
              <a:t> </a:t>
            </a:r>
          </a:p>
          <a:p>
            <a:pPr marL="358775" indent="-358775" eaLnBrk="0" fontAlgn="auto" hangingPunct="0">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它是一个三级计算机网络，分为主干网、地区网和校园网（或企业网）。</a:t>
            </a:r>
            <a:endParaRPr lang="en-US" altLang="zh-CN" sz="2000" b="1" dirty="0">
              <a:latin typeface="微软雅黑" pitchFamily="34" charset="-122"/>
              <a:ea typeface="微软雅黑" pitchFamily="34" charset="-122"/>
            </a:endParaRPr>
          </a:p>
        </p:txBody>
      </p:sp>
      <p:grpSp>
        <p:nvGrpSpPr>
          <p:cNvPr id="34821" name="组合 96"/>
          <p:cNvGrpSpPr>
            <a:grpSpLocks/>
          </p:cNvGrpSpPr>
          <p:nvPr/>
        </p:nvGrpSpPr>
        <p:grpSpPr bwMode="auto">
          <a:xfrm>
            <a:off x="3666263" y="1616595"/>
            <a:ext cx="5133975" cy="2279650"/>
            <a:chOff x="1546887" y="3062631"/>
            <a:chExt cx="6195987" cy="2752192"/>
          </a:xfrm>
        </p:grpSpPr>
        <p:cxnSp>
          <p:nvCxnSpPr>
            <p:cNvPr id="34822"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3"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4"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5"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2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7"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8"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9"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3" name="Group 194"/>
            <p:cNvGrpSpPr>
              <a:grpSpLocks/>
            </p:cNvGrpSpPr>
            <p:nvPr/>
          </p:nvGrpSpPr>
          <p:grpSpPr bwMode="auto">
            <a:xfrm>
              <a:off x="5795963" y="5338573"/>
              <a:ext cx="860425" cy="476250"/>
              <a:chOff x="2569" y="3268"/>
              <a:chExt cx="542" cy="300"/>
            </a:xfrm>
            <a:solidFill>
              <a:srgbClr val="0070C0"/>
            </a:solidFill>
          </p:grpSpPr>
          <p:sp>
            <p:nvSpPr>
              <p:cNvPr id="1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
          <p:nvSpPr>
            <p:cNvPr id="2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34834" name="Text Box 1524"/>
            <p:cNvSpPr txBox="1">
              <a:spLocks noChangeArrowheads="1"/>
            </p:cNvSpPr>
            <p:nvPr/>
          </p:nvSpPr>
          <p:spPr bwMode="auto">
            <a:xfrm>
              <a:off x="4156738" y="3144732"/>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主干网</a:t>
              </a:r>
            </a:p>
          </p:txBody>
        </p:sp>
        <p:pic>
          <p:nvPicPr>
            <p:cNvPr id="3483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195"/>
            <p:cNvGrpSpPr>
              <a:grpSpLocks/>
            </p:cNvGrpSpPr>
            <p:nvPr/>
          </p:nvGrpSpPr>
          <p:grpSpPr bwMode="auto">
            <a:xfrm>
              <a:off x="6877050" y="5338573"/>
              <a:ext cx="860425" cy="476250"/>
              <a:chOff x="2569" y="3268"/>
              <a:chExt cx="542" cy="300"/>
            </a:xfrm>
            <a:solidFill>
              <a:srgbClr val="0070C0"/>
            </a:solidFill>
          </p:grpSpPr>
          <p:sp>
            <p:nvSpPr>
              <p:cNvPr id="30"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1"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2"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3"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4"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5"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6"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7"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8"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9"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41" name="Group 207"/>
            <p:cNvGrpSpPr>
              <a:grpSpLocks/>
            </p:cNvGrpSpPr>
            <p:nvPr/>
          </p:nvGrpSpPr>
          <p:grpSpPr bwMode="auto">
            <a:xfrm>
              <a:off x="3990975" y="5338573"/>
              <a:ext cx="860425" cy="476250"/>
              <a:chOff x="2569" y="3268"/>
              <a:chExt cx="542" cy="300"/>
            </a:xfrm>
            <a:solidFill>
              <a:srgbClr val="0070C0"/>
            </a:solidFill>
          </p:grpSpPr>
          <p:sp>
            <p:nvSpPr>
              <p:cNvPr id="42"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3"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4"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5"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6"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7"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8"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9"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0"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2"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53"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pic>
          <p:nvPicPr>
            <p:cNvPr id="3484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70"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1" name="Text Box 1524"/>
              <p:cNvSpPr txBox="1">
                <a:spLocks noChangeArrowheads="1"/>
              </p:cNvSpPr>
              <p:nvPr/>
            </p:nvSpPr>
            <p:spPr bwMode="auto">
              <a:xfrm>
                <a:off x="704" y="2240"/>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72"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73"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4" name="Text Box 1524"/>
              <p:cNvSpPr txBox="1">
                <a:spLocks noChangeArrowheads="1"/>
              </p:cNvSpPr>
              <p:nvPr/>
            </p:nvSpPr>
            <p:spPr bwMode="auto">
              <a:xfrm>
                <a:off x="710" y="2240"/>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34846"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4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Group 219"/>
            <p:cNvGrpSpPr>
              <a:grpSpLocks/>
            </p:cNvGrpSpPr>
            <p:nvPr/>
          </p:nvGrpSpPr>
          <p:grpSpPr bwMode="auto">
            <a:xfrm>
              <a:off x="2700338" y="5338573"/>
              <a:ext cx="860425" cy="476250"/>
              <a:chOff x="2569" y="3268"/>
              <a:chExt cx="542" cy="300"/>
            </a:xfrm>
            <a:solidFill>
              <a:srgbClr val="0070C0"/>
            </a:solidFill>
          </p:grpSpPr>
          <p:sp>
            <p:nvSpPr>
              <p:cNvPr id="78"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79"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0"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1"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2"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3"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4"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5"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6"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7"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8"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89"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90"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91" name="Text Box 1524"/>
              <p:cNvSpPr txBox="1">
                <a:spLocks noChangeArrowheads="1"/>
              </p:cNvSpPr>
              <p:nvPr/>
            </p:nvSpPr>
            <p:spPr bwMode="auto">
              <a:xfrm>
                <a:off x="705" y="2264"/>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4850" name="Text Box 1524"/>
            <p:cNvSpPr txBox="1">
              <a:spLocks noChangeArrowheads="1"/>
            </p:cNvSpPr>
            <p:nvPr/>
          </p:nvSpPr>
          <p:spPr bwMode="auto">
            <a:xfrm>
              <a:off x="1546887" y="5387000"/>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1" name="Text Box 1524"/>
            <p:cNvSpPr txBox="1">
              <a:spLocks noChangeArrowheads="1"/>
            </p:cNvSpPr>
            <p:nvPr/>
          </p:nvSpPr>
          <p:spPr bwMode="auto">
            <a:xfrm>
              <a:off x="2693352"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2" name="Text Box 1524"/>
            <p:cNvSpPr txBox="1">
              <a:spLocks noChangeArrowheads="1"/>
            </p:cNvSpPr>
            <p:nvPr/>
          </p:nvSpPr>
          <p:spPr bwMode="auto">
            <a:xfrm>
              <a:off x="3988751"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3" name="Text Box 1524"/>
            <p:cNvSpPr txBox="1">
              <a:spLocks noChangeArrowheads="1"/>
            </p:cNvSpPr>
            <p:nvPr/>
          </p:nvSpPr>
          <p:spPr bwMode="auto">
            <a:xfrm>
              <a:off x="5788977"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4" name="Text Box 1524"/>
            <p:cNvSpPr txBox="1">
              <a:spLocks noChangeArrowheads="1"/>
            </p:cNvSpPr>
            <p:nvPr/>
          </p:nvSpPr>
          <p:spPr bwMode="auto">
            <a:xfrm>
              <a:off x="6870064"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5"/>
          <p:cNvSpPr>
            <a:spLocks noChangeArrowheads="1"/>
          </p:cNvSpPr>
          <p:nvPr/>
        </p:nvSpPr>
        <p:spPr bwMode="auto">
          <a:xfrm>
            <a:off x="497959" y="938340"/>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5843" name="Rectangle 6"/>
          <p:cNvSpPr>
            <a:spLocks noChangeArrowheads="1"/>
          </p:cNvSpPr>
          <p:nvPr/>
        </p:nvSpPr>
        <p:spPr bwMode="auto">
          <a:xfrm>
            <a:off x="1884045" y="897001"/>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9" y="1443165"/>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第三阶段：</a:t>
            </a:r>
            <a:r>
              <a:rPr lang="zh-CN" altLang="en-US" sz="2000" b="1" dirty="0">
                <a:latin typeface="微软雅黑" pitchFamily="34" charset="-122"/>
                <a:ea typeface="微软雅黑" pitchFamily="34" charset="-122"/>
              </a:rPr>
              <a:t>逐渐形成了多层次 </a:t>
            </a:r>
            <a:r>
              <a:rPr lang="en-US" altLang="zh-CN" sz="2000" b="1" dirty="0">
                <a:latin typeface="微软雅黑" pitchFamily="34" charset="-122"/>
                <a:ea typeface="微软雅黑" pitchFamily="34" charset="-122"/>
              </a:rPr>
              <a:t>ISP </a:t>
            </a:r>
            <a:r>
              <a:rPr lang="zh-CN" altLang="en-US" sz="2000" b="1" dirty="0">
                <a:latin typeface="微软雅黑" pitchFamily="34" charset="-122"/>
                <a:ea typeface="微软雅黑" pitchFamily="34" charset="-122"/>
              </a:rPr>
              <a:t>结构的互联网。 </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出现了</a:t>
            </a:r>
            <a:r>
              <a:rPr lang="zh-CN" altLang="en-US" sz="2000" b="1" dirty="0">
                <a:solidFill>
                  <a:srgbClr val="0000FF"/>
                </a:solidFill>
                <a:latin typeface="微软雅黑" pitchFamily="34" charset="-122"/>
                <a:ea typeface="微软雅黑" pitchFamily="34" charset="-122"/>
              </a:rPr>
              <a:t>互联网服务提供者 </a:t>
            </a:r>
            <a:r>
              <a:rPr lang="en-US" altLang="zh-CN" sz="2000" b="1" dirty="0">
                <a:solidFill>
                  <a:srgbClr val="0000FF"/>
                </a:solidFill>
                <a:latin typeface="微软雅黑" pitchFamily="34" charset="-122"/>
                <a:ea typeface="微软雅黑" pitchFamily="34" charset="-122"/>
              </a:rPr>
              <a:t>ISP </a:t>
            </a:r>
            <a:r>
              <a:rPr lang="en-US" altLang="zh-CN" sz="2000" b="1" dirty="0">
                <a:latin typeface="微软雅黑" pitchFamily="34" charset="-122"/>
                <a:ea typeface="微软雅黑" pitchFamily="34" charset="-122"/>
              </a:rPr>
              <a:t>(Internet Service Provider)</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任何机构和个人只要向某个</a:t>
            </a:r>
            <a:r>
              <a:rPr lang="en-US" altLang="zh-CN" sz="2000" b="1" dirty="0">
                <a:latin typeface="微软雅黑" pitchFamily="34" charset="-122"/>
                <a:ea typeface="微软雅黑" pitchFamily="34" charset="-122"/>
              </a:rPr>
              <a:t> ISP </a:t>
            </a:r>
            <a:r>
              <a:rPr lang="zh-CN" altLang="zh-CN" sz="2000" b="1" dirty="0">
                <a:latin typeface="微软雅黑" pitchFamily="34" charset="-122"/>
                <a:ea typeface="微软雅黑" pitchFamily="34" charset="-122"/>
              </a:rPr>
              <a:t>交纳规定的费用，就可</a:t>
            </a:r>
            <a:r>
              <a:rPr lang="zh-CN" altLang="en-US" sz="2000" b="1" dirty="0">
                <a:latin typeface="微软雅黑" pitchFamily="34" charset="-122"/>
                <a:ea typeface="微软雅黑" pitchFamily="34" charset="-122"/>
              </a:rPr>
              <a:t>从</a:t>
            </a:r>
            <a:r>
              <a:rPr lang="zh-CN" altLang="zh-CN" sz="2000" b="1" dirty="0">
                <a:latin typeface="微软雅黑" pitchFamily="34" charset="-122"/>
                <a:ea typeface="微软雅黑" pitchFamily="34" charset="-122"/>
              </a:rPr>
              <a:t>该</a:t>
            </a:r>
            <a:r>
              <a:rPr lang="en-US" altLang="zh-CN" sz="2000" b="1" dirty="0">
                <a:latin typeface="微软雅黑" pitchFamily="34" charset="-122"/>
                <a:ea typeface="微软雅黑" pitchFamily="34" charset="-122"/>
              </a:rPr>
              <a:t> ISP </a:t>
            </a:r>
            <a:r>
              <a:rPr lang="zh-CN" altLang="zh-CN" sz="2000" b="1" dirty="0">
                <a:latin typeface="微软雅黑" pitchFamily="34" charset="-122"/>
                <a:ea typeface="微软雅黑" pitchFamily="34" charset="-122"/>
              </a:rPr>
              <a:t>获取所需</a:t>
            </a:r>
            <a:r>
              <a:rPr lang="en-US" altLang="zh-CN" sz="2000" b="1" dirty="0">
                <a:latin typeface="微软雅黑" pitchFamily="34" charset="-122"/>
                <a:ea typeface="微软雅黑" pitchFamily="34" charset="-122"/>
              </a:rPr>
              <a:t> IP </a:t>
            </a:r>
            <a:r>
              <a:rPr lang="zh-CN" altLang="zh-CN" sz="2000" b="1" dirty="0">
                <a:latin typeface="微软雅黑" pitchFamily="34" charset="-122"/>
                <a:ea typeface="微软雅黑" pitchFamily="34" charset="-122"/>
              </a:rPr>
              <a:t>地址的使用权，并可通过该</a:t>
            </a:r>
            <a:r>
              <a:rPr lang="en-US" altLang="zh-CN" sz="2000" b="1" dirty="0">
                <a:latin typeface="微软雅黑" pitchFamily="34" charset="-122"/>
                <a:ea typeface="微软雅黑" pitchFamily="34" charset="-122"/>
              </a:rPr>
              <a:t> ISP </a:t>
            </a:r>
            <a:r>
              <a:rPr lang="zh-CN" altLang="zh-CN" sz="2000" b="1" dirty="0">
                <a:latin typeface="微软雅黑" pitchFamily="34" charset="-122"/>
                <a:ea typeface="微软雅黑" pitchFamily="34" charset="-122"/>
              </a:rPr>
              <a:t>接入到互联网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根据提供服务的覆盖面积大小以及所拥有的</a:t>
            </a:r>
            <a:r>
              <a:rPr lang="en-US" altLang="zh-CN" sz="2000" b="1" dirty="0">
                <a:latin typeface="微软雅黑" pitchFamily="34" charset="-122"/>
                <a:ea typeface="微软雅黑" pitchFamily="34" charset="-122"/>
              </a:rPr>
              <a:t>IP</a:t>
            </a:r>
            <a:r>
              <a:rPr lang="zh-CN" altLang="zh-CN" sz="2000" b="1" dirty="0">
                <a:latin typeface="微软雅黑" pitchFamily="34" charset="-122"/>
                <a:ea typeface="微软雅黑" pitchFamily="34" charset="-122"/>
              </a:rPr>
              <a:t>地址数目的不同，</a:t>
            </a:r>
            <a:r>
              <a:rPr lang="en-US" altLang="zh-CN" sz="2000" b="1" dirty="0">
                <a:latin typeface="微软雅黑" pitchFamily="34" charset="-122"/>
                <a:ea typeface="微软雅黑" pitchFamily="34" charset="-122"/>
              </a:rPr>
              <a:t>ISP </a:t>
            </a:r>
            <a:r>
              <a:rPr lang="zh-CN" altLang="zh-CN" sz="2000" b="1" dirty="0">
                <a:latin typeface="微软雅黑" pitchFamily="34" charset="-122"/>
                <a:ea typeface="微软雅黑" pitchFamily="34" charset="-122"/>
              </a:rPr>
              <a:t>也分成为</a:t>
            </a:r>
            <a:r>
              <a:rPr lang="zh-CN" altLang="zh-CN" sz="2000" b="1" dirty="0">
                <a:solidFill>
                  <a:srgbClr val="0000FF"/>
                </a:solidFill>
                <a:latin typeface="微软雅黑" pitchFamily="34" charset="-122"/>
                <a:ea typeface="微软雅黑" pitchFamily="34" charset="-122"/>
              </a:rPr>
              <a:t>不同层次的</a:t>
            </a:r>
            <a:r>
              <a:rPr lang="en-US" altLang="zh-CN" sz="2000" b="1" dirty="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a:t>
            </a:r>
            <a:r>
              <a:rPr lang="zh-CN" altLang="zh-CN" sz="2000" b="1" dirty="0">
                <a:solidFill>
                  <a:srgbClr val="0000FF"/>
                </a:solidFill>
                <a:latin typeface="微软雅黑" pitchFamily="34" charset="-122"/>
                <a:ea typeface="微软雅黑" pitchFamily="34" charset="-122"/>
              </a:rPr>
              <a:t>主干</a:t>
            </a:r>
            <a:r>
              <a:rPr lang="en-US" altLang="zh-CN" sz="2000" b="1" dirty="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、地区</a:t>
            </a:r>
            <a:r>
              <a:rPr lang="en-US" altLang="zh-CN" sz="2000" b="1" dirty="0">
                <a:solidFill>
                  <a:srgbClr val="0000FF"/>
                </a:solidFill>
                <a:latin typeface="微软雅黑" pitchFamily="34" charset="-122"/>
                <a:ea typeface="微软雅黑" pitchFamily="34" charset="-122"/>
              </a:rPr>
              <a:t> ISP</a:t>
            </a:r>
            <a:r>
              <a:rPr lang="zh-CN" altLang="zh-CN" sz="2000" b="1" dirty="0">
                <a:latin typeface="微软雅黑" pitchFamily="34" charset="-122"/>
                <a:ea typeface="微软雅黑" pitchFamily="34" charset="-122"/>
              </a:rPr>
              <a:t>和</a:t>
            </a:r>
            <a:r>
              <a:rPr lang="zh-CN" altLang="zh-CN" sz="2000" b="1" dirty="0">
                <a:solidFill>
                  <a:srgbClr val="0000FF"/>
                </a:solidFill>
                <a:latin typeface="微软雅黑" pitchFamily="34" charset="-122"/>
                <a:ea typeface="微软雅黑" pitchFamily="34" charset="-122"/>
              </a:rPr>
              <a:t>本地</a:t>
            </a:r>
            <a:r>
              <a:rPr lang="en-US" altLang="zh-CN" sz="2000" b="1" dirty="0">
                <a:solidFill>
                  <a:srgbClr val="0000FF"/>
                </a:solidFill>
                <a:latin typeface="微软雅黑" pitchFamily="34" charset="-122"/>
                <a:ea typeface="微软雅黑" pitchFamily="34" charset="-122"/>
              </a:rPr>
              <a:t> ISP</a:t>
            </a:r>
            <a:r>
              <a:rPr lang="zh-CN" altLang="zh-CN" sz="2000" b="1" dirty="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252"/>
          <p:cNvCxnSpPr>
            <a:cxnSpLocks noChangeShapeType="1"/>
            <a:stCxn id="36937" idx="7"/>
            <a:endCxn id="36935" idx="2"/>
          </p:cNvCxnSpPr>
          <p:nvPr/>
        </p:nvCxnSpPr>
        <p:spPr bwMode="auto">
          <a:xfrm flipV="1">
            <a:off x="3062288" y="1239330"/>
            <a:ext cx="1171575"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7" name="AutoShape 253"/>
          <p:cNvCxnSpPr>
            <a:cxnSpLocks noChangeShapeType="1"/>
            <a:endCxn id="36939" idx="1"/>
          </p:cNvCxnSpPr>
          <p:nvPr/>
        </p:nvCxnSpPr>
        <p:spPr bwMode="auto">
          <a:xfrm>
            <a:off x="5030788" y="1239330"/>
            <a:ext cx="844550"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8" name="AutoShape 254"/>
          <p:cNvCxnSpPr>
            <a:cxnSpLocks noChangeShapeType="1"/>
            <a:stCxn id="36937" idx="6"/>
          </p:cNvCxnSpPr>
          <p:nvPr/>
        </p:nvCxnSpPr>
        <p:spPr bwMode="auto">
          <a:xfrm>
            <a:off x="3178175" y="1577467"/>
            <a:ext cx="2593975"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9" name="AutoShape 255"/>
          <p:cNvCxnSpPr>
            <a:cxnSpLocks noChangeShapeType="1"/>
            <a:endCxn id="36926" idx="7"/>
          </p:cNvCxnSpPr>
          <p:nvPr/>
        </p:nvCxnSpPr>
        <p:spPr bwMode="auto">
          <a:xfrm flipH="1">
            <a:off x="2103438" y="1696530"/>
            <a:ext cx="685800"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0" name="AutoShape 256"/>
          <p:cNvCxnSpPr>
            <a:cxnSpLocks noChangeShapeType="1"/>
            <a:endCxn id="36928" idx="1"/>
          </p:cNvCxnSpPr>
          <p:nvPr/>
        </p:nvCxnSpPr>
        <p:spPr bwMode="auto">
          <a:xfrm>
            <a:off x="2789238" y="1696530"/>
            <a:ext cx="544512"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1" name="AutoShape 257"/>
          <p:cNvCxnSpPr>
            <a:cxnSpLocks noChangeShapeType="1"/>
            <a:endCxn id="36930" idx="7"/>
          </p:cNvCxnSpPr>
          <p:nvPr/>
        </p:nvCxnSpPr>
        <p:spPr bwMode="auto">
          <a:xfrm flipH="1">
            <a:off x="5656263" y="1696530"/>
            <a:ext cx="512762"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2" name="AutoShape 258"/>
          <p:cNvCxnSpPr>
            <a:cxnSpLocks noChangeShapeType="1"/>
            <a:endCxn id="36932" idx="1"/>
          </p:cNvCxnSpPr>
          <p:nvPr/>
        </p:nvCxnSpPr>
        <p:spPr bwMode="auto">
          <a:xfrm>
            <a:off x="6165850" y="1696530"/>
            <a:ext cx="492125"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3" name="AutoShape 259"/>
          <p:cNvCxnSpPr>
            <a:cxnSpLocks noChangeShapeType="1"/>
          </p:cNvCxnSpPr>
          <p:nvPr/>
        </p:nvCxnSpPr>
        <p:spPr bwMode="auto">
          <a:xfrm flipH="1">
            <a:off x="1531938" y="2272792"/>
            <a:ext cx="298450" cy="5175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4" name="AutoShape 260"/>
          <p:cNvCxnSpPr>
            <a:cxnSpLocks noChangeShapeType="1"/>
            <a:endCxn id="36894" idx="0"/>
          </p:cNvCxnSpPr>
          <p:nvPr/>
        </p:nvCxnSpPr>
        <p:spPr bwMode="auto">
          <a:xfrm>
            <a:off x="3175000" y="3068130"/>
            <a:ext cx="307975" cy="5461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5" name="AutoShape 261"/>
          <p:cNvCxnSpPr>
            <a:cxnSpLocks noChangeShapeType="1"/>
          </p:cNvCxnSpPr>
          <p:nvPr/>
        </p:nvCxnSpPr>
        <p:spPr bwMode="auto">
          <a:xfrm flipH="1">
            <a:off x="3182938" y="2272792"/>
            <a:ext cx="438150"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6" name="AutoShape 262"/>
          <p:cNvCxnSpPr>
            <a:cxnSpLocks noChangeShapeType="1"/>
            <a:endCxn id="36916" idx="0"/>
          </p:cNvCxnSpPr>
          <p:nvPr/>
        </p:nvCxnSpPr>
        <p:spPr bwMode="auto">
          <a:xfrm flipH="1">
            <a:off x="4932363" y="2272792"/>
            <a:ext cx="377825"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7" name="AutoShape 263"/>
          <p:cNvCxnSpPr>
            <a:cxnSpLocks noChangeShapeType="1"/>
          </p:cNvCxnSpPr>
          <p:nvPr/>
        </p:nvCxnSpPr>
        <p:spPr bwMode="auto">
          <a:xfrm flipH="1">
            <a:off x="6554788" y="2272792"/>
            <a:ext cx="366712"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8" name="AutoShape 264"/>
          <p:cNvCxnSpPr>
            <a:cxnSpLocks noChangeShapeType="1"/>
            <a:endCxn id="36918" idx="0"/>
          </p:cNvCxnSpPr>
          <p:nvPr/>
        </p:nvCxnSpPr>
        <p:spPr bwMode="auto">
          <a:xfrm>
            <a:off x="5310188" y="2272792"/>
            <a:ext cx="465137"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9" name="AutoShape 265"/>
          <p:cNvCxnSpPr>
            <a:cxnSpLocks noChangeShapeType="1"/>
          </p:cNvCxnSpPr>
          <p:nvPr/>
        </p:nvCxnSpPr>
        <p:spPr bwMode="auto">
          <a:xfrm>
            <a:off x="3638550" y="2272792"/>
            <a:ext cx="346075"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0" name="AutoShape 266"/>
          <p:cNvCxnSpPr>
            <a:cxnSpLocks noChangeShapeType="1"/>
          </p:cNvCxnSpPr>
          <p:nvPr/>
        </p:nvCxnSpPr>
        <p:spPr bwMode="auto">
          <a:xfrm>
            <a:off x="6904038" y="2272792"/>
            <a:ext cx="433387"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1" name="AutoShape 267"/>
          <p:cNvCxnSpPr>
            <a:cxnSpLocks noChangeShapeType="1"/>
            <a:endCxn id="36896" idx="0"/>
          </p:cNvCxnSpPr>
          <p:nvPr/>
        </p:nvCxnSpPr>
        <p:spPr bwMode="auto">
          <a:xfrm flipH="1">
            <a:off x="2733675" y="3045905"/>
            <a:ext cx="422275" cy="5683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2" name="AutoShape 268"/>
          <p:cNvCxnSpPr>
            <a:cxnSpLocks noChangeShapeType="1"/>
          </p:cNvCxnSpPr>
          <p:nvPr/>
        </p:nvCxnSpPr>
        <p:spPr bwMode="auto">
          <a:xfrm flipH="1">
            <a:off x="5565775"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3" name="AutoShape 269"/>
          <p:cNvCxnSpPr>
            <a:cxnSpLocks noChangeShapeType="1"/>
            <a:endCxn id="36899" idx="0"/>
          </p:cNvCxnSpPr>
          <p:nvPr/>
        </p:nvCxnSpPr>
        <p:spPr bwMode="auto">
          <a:xfrm>
            <a:off x="4900613" y="3068130"/>
            <a:ext cx="9525" cy="36353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4" name="AutoShape 270"/>
          <p:cNvCxnSpPr>
            <a:cxnSpLocks noChangeShapeType="1"/>
          </p:cNvCxnSpPr>
          <p:nvPr/>
        </p:nvCxnSpPr>
        <p:spPr bwMode="auto">
          <a:xfrm>
            <a:off x="4900613" y="3068130"/>
            <a:ext cx="547687" cy="45085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5" name="AutoShape 283"/>
          <p:cNvCxnSpPr>
            <a:cxnSpLocks noChangeShapeType="1"/>
          </p:cNvCxnSpPr>
          <p:nvPr/>
        </p:nvCxnSpPr>
        <p:spPr bwMode="auto">
          <a:xfrm>
            <a:off x="5915025"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6" name="AutoShape 284"/>
          <p:cNvCxnSpPr>
            <a:cxnSpLocks noChangeShapeType="1"/>
          </p:cNvCxnSpPr>
          <p:nvPr/>
        </p:nvCxnSpPr>
        <p:spPr bwMode="auto">
          <a:xfrm flipH="1">
            <a:off x="6324600"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7" name="AutoShape 285"/>
          <p:cNvCxnSpPr>
            <a:cxnSpLocks noChangeShapeType="1"/>
          </p:cNvCxnSpPr>
          <p:nvPr/>
        </p:nvCxnSpPr>
        <p:spPr bwMode="auto">
          <a:xfrm>
            <a:off x="667385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8" name="AutoShape 287"/>
          <p:cNvCxnSpPr>
            <a:cxnSpLocks noChangeShapeType="1"/>
          </p:cNvCxnSpPr>
          <p:nvPr/>
        </p:nvCxnSpPr>
        <p:spPr bwMode="auto">
          <a:xfrm flipH="1">
            <a:off x="4283075" y="3068130"/>
            <a:ext cx="617538" cy="468312"/>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9" name="AutoShape 289"/>
          <p:cNvCxnSpPr>
            <a:cxnSpLocks noChangeShapeType="1"/>
          </p:cNvCxnSpPr>
          <p:nvPr/>
        </p:nvCxnSpPr>
        <p:spPr bwMode="auto">
          <a:xfrm>
            <a:off x="737870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90" name="矩形 7"/>
          <p:cNvSpPr>
            <a:spLocks noChangeArrowheads="1"/>
          </p:cNvSpPr>
          <p:nvPr/>
        </p:nvSpPr>
        <p:spPr bwMode="auto">
          <a:xfrm>
            <a:off x="1119060" y="618397"/>
            <a:ext cx="6905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基于</a:t>
            </a:r>
            <a:r>
              <a:rPr lang="en-US" altLang="zh-CN" sz="2000" b="1" dirty="0">
                <a:solidFill>
                  <a:srgbClr val="7030A0"/>
                </a:solidFill>
                <a:latin typeface="微软雅黑" pitchFamily="34" charset="-122"/>
                <a:ea typeface="微软雅黑" pitchFamily="34" charset="-122"/>
              </a:rPr>
              <a:t> ISP </a:t>
            </a:r>
            <a:r>
              <a:rPr lang="zh-CN" altLang="zh-CN" sz="2000" b="1" dirty="0">
                <a:solidFill>
                  <a:srgbClr val="7030A0"/>
                </a:solidFill>
                <a:latin typeface="微软雅黑" pitchFamily="34" charset="-122"/>
                <a:ea typeface="微软雅黑" pitchFamily="34" charset="-122"/>
              </a:rPr>
              <a:t>的多层结构的互联网的概念示意图</a:t>
            </a:r>
            <a:endParaRPr lang="zh-CN" altLang="en-US" sz="2000" b="1" dirty="0">
              <a:solidFill>
                <a:srgbClr val="7030A0"/>
              </a:solidFill>
              <a:latin typeface="微软雅黑" pitchFamily="34" charset="-122"/>
              <a:ea typeface="微软雅黑" pitchFamily="34" charset="-122"/>
            </a:endParaRPr>
          </a:p>
        </p:txBody>
      </p:sp>
      <p:sp>
        <p:nvSpPr>
          <p:cNvPr id="36891" name="Line 271"/>
          <p:cNvSpPr>
            <a:spLocks noChangeShapeType="1"/>
          </p:cNvSpPr>
          <p:nvPr/>
        </p:nvSpPr>
        <p:spPr bwMode="auto">
          <a:xfrm>
            <a:off x="5684838" y="2160080"/>
            <a:ext cx="973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Rectangle 251"/>
          <p:cNvSpPr>
            <a:spLocks noChangeArrowheads="1"/>
          </p:cNvSpPr>
          <p:nvPr/>
        </p:nvSpPr>
        <p:spPr bwMode="auto">
          <a:xfrm>
            <a:off x="681038" y="4012692"/>
            <a:ext cx="7685087" cy="24606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CC00"/>
              </a:solidFill>
            </a:endParaRPr>
          </a:p>
        </p:txBody>
      </p:sp>
      <p:grpSp>
        <p:nvGrpSpPr>
          <p:cNvPr id="36893" name="Group 213"/>
          <p:cNvGrpSpPr>
            <a:grpSpLocks/>
          </p:cNvGrpSpPr>
          <p:nvPr/>
        </p:nvGrpSpPr>
        <p:grpSpPr bwMode="auto">
          <a:xfrm>
            <a:off x="3160713" y="3574542"/>
            <a:ext cx="628650" cy="349250"/>
            <a:chOff x="2569" y="3268"/>
            <a:chExt cx="542" cy="300"/>
          </a:xfrm>
        </p:grpSpPr>
        <p:sp>
          <p:nvSpPr>
            <p:cNvPr id="36954"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5"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6"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7"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8"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9"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0"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1"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2"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3"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4"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4" name="Text Box 1524"/>
          <p:cNvSpPr txBox="1">
            <a:spLocks noChangeArrowheads="1"/>
          </p:cNvSpPr>
          <p:nvPr/>
        </p:nvSpPr>
        <p:spPr bwMode="auto">
          <a:xfrm>
            <a:off x="3168650" y="3614230"/>
            <a:ext cx="630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grpSp>
        <p:nvGrpSpPr>
          <p:cNvPr id="36895" name="Group 228"/>
          <p:cNvGrpSpPr>
            <a:grpSpLocks/>
          </p:cNvGrpSpPr>
          <p:nvPr/>
        </p:nvGrpSpPr>
        <p:grpSpPr bwMode="auto">
          <a:xfrm>
            <a:off x="2427288" y="3574542"/>
            <a:ext cx="630237" cy="349250"/>
            <a:chOff x="2569" y="3268"/>
            <a:chExt cx="542" cy="300"/>
          </a:xfrm>
        </p:grpSpPr>
        <p:sp>
          <p:nvSpPr>
            <p:cNvPr id="36943"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4"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5"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6"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7"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8"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9"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0"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1"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2"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3"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6" name="Text Box 1524"/>
          <p:cNvSpPr txBox="1">
            <a:spLocks noChangeArrowheads="1"/>
          </p:cNvSpPr>
          <p:nvPr/>
        </p:nvSpPr>
        <p:spPr bwMode="auto">
          <a:xfrm>
            <a:off x="2430463" y="3614230"/>
            <a:ext cx="604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sp>
        <p:nvSpPr>
          <p:cNvPr id="36897" name="Oval 242"/>
          <p:cNvSpPr>
            <a:spLocks noChangeArrowheads="1"/>
          </p:cNvSpPr>
          <p:nvPr/>
        </p:nvSpPr>
        <p:spPr bwMode="auto">
          <a:xfrm>
            <a:off x="4008438" y="3536442"/>
            <a:ext cx="573087" cy="350838"/>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 name="Text Box 1524"/>
          <p:cNvSpPr txBox="1">
            <a:spLocks noChangeArrowheads="1"/>
          </p:cNvSpPr>
          <p:nvPr/>
        </p:nvSpPr>
        <p:spPr bwMode="auto">
          <a:xfrm>
            <a:off x="4048125" y="3593592"/>
            <a:ext cx="466725" cy="261938"/>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100" b="1" dirty="0">
                <a:solidFill>
                  <a:schemeClr val="bg1"/>
                </a:solidFill>
                <a:latin typeface="微软雅黑" pitchFamily="34" charset="-122"/>
                <a:ea typeface="微软雅黑" pitchFamily="34" charset="-122"/>
              </a:rPr>
              <a:t>公司</a:t>
            </a:r>
            <a:endParaRPr kumimoji="1" lang="en-US" altLang="zh-CN" sz="1050" b="1" dirty="0">
              <a:solidFill>
                <a:schemeClr val="bg1"/>
              </a:solidFill>
              <a:latin typeface="微软雅黑" pitchFamily="34" charset="-122"/>
              <a:ea typeface="微软雅黑" pitchFamily="34" charset="-122"/>
            </a:endParaRPr>
          </a:p>
        </p:txBody>
      </p:sp>
      <p:sp>
        <p:nvSpPr>
          <p:cNvPr id="36899" name="Oval 1529"/>
          <p:cNvSpPr>
            <a:spLocks noChangeArrowheads="1"/>
          </p:cNvSpPr>
          <p:nvPr/>
        </p:nvSpPr>
        <p:spPr bwMode="auto">
          <a:xfrm>
            <a:off x="4673600" y="3431667"/>
            <a:ext cx="471488"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988" y="3518980"/>
            <a:ext cx="366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1" name="Oval 1529"/>
          <p:cNvSpPr>
            <a:spLocks noChangeArrowheads="1"/>
          </p:cNvSpPr>
          <p:nvPr/>
        </p:nvSpPr>
        <p:spPr bwMode="auto">
          <a:xfrm>
            <a:off x="7219950" y="3431667"/>
            <a:ext cx="473075"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2" name="Picture 24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338" y="351898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3" name="Oval 273"/>
          <p:cNvSpPr>
            <a:spLocks noChangeArrowheads="1"/>
          </p:cNvSpPr>
          <p:nvPr/>
        </p:nvSpPr>
        <p:spPr bwMode="auto">
          <a:xfrm>
            <a:off x="5976938" y="2039430"/>
            <a:ext cx="369887" cy="225425"/>
          </a:xfrm>
          <a:prstGeom prst="ellipse">
            <a:avLst/>
          </a:prstGeom>
          <a:solidFill>
            <a:srgbClr val="FFC000"/>
          </a:solidFill>
          <a:ln w="9525">
            <a:solidFill>
              <a:srgbClr val="368AD6"/>
            </a:solidFill>
            <a:round/>
            <a:headEnd/>
            <a:tailEnd/>
          </a:ln>
          <a:effectLst/>
        </p:spPr>
        <p:txBody>
          <a:bodyPr wrap="none" anchor="ctr"/>
          <a:lstStyle/>
          <a:p>
            <a:endParaRPr lang="zh-CN" altLang="en-US"/>
          </a:p>
        </p:txBody>
      </p:sp>
      <p:sp>
        <p:nvSpPr>
          <p:cNvPr id="36904" name="Text Box 1524"/>
          <p:cNvSpPr txBox="1">
            <a:spLocks noChangeArrowheads="1"/>
          </p:cNvSpPr>
          <p:nvPr/>
        </p:nvSpPr>
        <p:spPr bwMode="auto">
          <a:xfrm>
            <a:off x="5997575" y="2023555"/>
            <a:ext cx="3444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latin typeface="微软雅黑" pitchFamily="34" charset="-122"/>
                <a:ea typeface="微软雅黑" pitchFamily="34" charset="-122"/>
              </a:rPr>
              <a:t>IXP</a:t>
            </a:r>
          </a:p>
        </p:txBody>
      </p:sp>
      <p:sp>
        <p:nvSpPr>
          <p:cNvPr id="36905" name="Line 278"/>
          <p:cNvSpPr>
            <a:spLocks noChangeShapeType="1"/>
          </p:cNvSpPr>
          <p:nvPr/>
        </p:nvSpPr>
        <p:spPr bwMode="auto">
          <a:xfrm>
            <a:off x="2503488" y="2169605"/>
            <a:ext cx="5318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279"/>
          <p:cNvSpPr>
            <a:spLocks noChangeShapeType="1"/>
          </p:cNvSpPr>
          <p:nvPr/>
        </p:nvSpPr>
        <p:spPr bwMode="auto">
          <a:xfrm>
            <a:off x="4271963" y="2169605"/>
            <a:ext cx="514350"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280"/>
          <p:cNvSpPr>
            <a:spLocks noChangeShapeType="1"/>
          </p:cNvSpPr>
          <p:nvPr/>
        </p:nvSpPr>
        <p:spPr bwMode="auto">
          <a:xfrm>
            <a:off x="5591175" y="3518980"/>
            <a:ext cx="417513"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286"/>
          <p:cNvSpPr>
            <a:spLocks noChangeShapeType="1"/>
          </p:cNvSpPr>
          <p:nvPr/>
        </p:nvSpPr>
        <p:spPr bwMode="auto">
          <a:xfrm>
            <a:off x="5178425" y="3712655"/>
            <a:ext cx="415925"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Line 288"/>
          <p:cNvSpPr>
            <a:spLocks noChangeShapeType="1"/>
          </p:cNvSpPr>
          <p:nvPr/>
        </p:nvSpPr>
        <p:spPr bwMode="auto">
          <a:xfrm>
            <a:off x="6373813" y="3518980"/>
            <a:ext cx="4175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0" name="Oval 186"/>
          <p:cNvSpPr>
            <a:spLocks noChangeArrowheads="1"/>
          </p:cNvSpPr>
          <p:nvPr/>
        </p:nvSpPr>
        <p:spPr bwMode="auto">
          <a:xfrm>
            <a:off x="2085975" y="2772855"/>
            <a:ext cx="573088" cy="350837"/>
          </a:xfrm>
          <a:prstGeom prst="ellipse">
            <a:avLst/>
          </a:prstGeom>
          <a:solidFill>
            <a:schemeClr val="bg1">
              <a:lumMod val="75000"/>
            </a:schemeClr>
          </a:solidFill>
          <a:ln>
            <a:noFill/>
          </a:ln>
          <a:effectLst/>
        </p:spPr>
        <p:txBody>
          <a:bodyPr wrap="none" anchor="ctr"/>
          <a:lstStyle/>
          <a:p>
            <a:endParaRPr lang="zh-CN" altLang="en-US"/>
          </a:p>
        </p:txBody>
      </p:sp>
      <p:sp>
        <p:nvSpPr>
          <p:cNvPr id="36911" name="Text Box 1524"/>
          <p:cNvSpPr txBox="1">
            <a:spLocks noChangeArrowheads="1"/>
          </p:cNvSpPr>
          <p:nvPr/>
        </p:nvSpPr>
        <p:spPr bwMode="auto">
          <a:xfrm>
            <a:off x="20147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2" name="Oval 191"/>
          <p:cNvSpPr>
            <a:spLocks noChangeArrowheads="1"/>
          </p:cNvSpPr>
          <p:nvPr/>
        </p:nvSpPr>
        <p:spPr bwMode="auto">
          <a:xfrm>
            <a:off x="2906713" y="2772855"/>
            <a:ext cx="574675" cy="350837"/>
          </a:xfrm>
          <a:prstGeom prst="ellipse">
            <a:avLst/>
          </a:prstGeom>
          <a:solidFill>
            <a:schemeClr val="bg1">
              <a:lumMod val="75000"/>
            </a:schemeClr>
          </a:solidFill>
          <a:ln>
            <a:noFill/>
          </a:ln>
          <a:effectLst/>
        </p:spPr>
        <p:txBody>
          <a:bodyPr wrap="none" anchor="ctr"/>
          <a:lstStyle/>
          <a:p>
            <a:endParaRPr lang="zh-CN" altLang="en-US"/>
          </a:p>
        </p:txBody>
      </p:sp>
      <p:sp>
        <p:nvSpPr>
          <p:cNvPr id="36913" name="Text Box 1524"/>
          <p:cNvSpPr txBox="1">
            <a:spLocks noChangeArrowheads="1"/>
          </p:cNvSpPr>
          <p:nvPr/>
        </p:nvSpPr>
        <p:spPr bwMode="auto">
          <a:xfrm>
            <a:off x="2835534"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4" name="Oval 194"/>
          <p:cNvSpPr>
            <a:spLocks noChangeArrowheads="1"/>
          </p:cNvSpPr>
          <p:nvPr/>
        </p:nvSpPr>
        <p:spPr bwMode="auto">
          <a:xfrm>
            <a:off x="3749675" y="2772855"/>
            <a:ext cx="574675" cy="350837"/>
          </a:xfrm>
          <a:prstGeom prst="ellipse">
            <a:avLst/>
          </a:prstGeom>
          <a:solidFill>
            <a:schemeClr val="bg1">
              <a:lumMod val="75000"/>
            </a:schemeClr>
          </a:solidFill>
          <a:ln>
            <a:noFill/>
          </a:ln>
          <a:effectLst/>
        </p:spPr>
        <p:txBody>
          <a:bodyPr wrap="none" anchor="ctr"/>
          <a:lstStyle/>
          <a:p>
            <a:endParaRPr lang="zh-CN" altLang="en-US"/>
          </a:p>
        </p:txBody>
      </p:sp>
      <p:sp>
        <p:nvSpPr>
          <p:cNvPr id="36915" name="Text Box 1524"/>
          <p:cNvSpPr txBox="1">
            <a:spLocks noChangeArrowheads="1"/>
          </p:cNvSpPr>
          <p:nvPr/>
        </p:nvSpPr>
        <p:spPr bwMode="auto">
          <a:xfrm>
            <a:off x="36784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6" name="Oval 197"/>
          <p:cNvSpPr>
            <a:spLocks noChangeArrowheads="1"/>
          </p:cNvSpPr>
          <p:nvPr/>
        </p:nvSpPr>
        <p:spPr bwMode="auto">
          <a:xfrm>
            <a:off x="4645025" y="2772855"/>
            <a:ext cx="573088" cy="350837"/>
          </a:xfrm>
          <a:prstGeom prst="ellipse">
            <a:avLst/>
          </a:prstGeom>
          <a:solidFill>
            <a:schemeClr val="bg1">
              <a:lumMod val="75000"/>
            </a:schemeClr>
          </a:solidFill>
          <a:ln>
            <a:noFill/>
          </a:ln>
          <a:effectLst/>
        </p:spPr>
        <p:txBody>
          <a:bodyPr wrap="none" anchor="ctr"/>
          <a:lstStyle/>
          <a:p>
            <a:endParaRPr lang="zh-CN" altLang="en-US"/>
          </a:p>
        </p:txBody>
      </p:sp>
      <p:sp>
        <p:nvSpPr>
          <p:cNvPr id="36917" name="Text Box 1524"/>
          <p:cNvSpPr txBox="1">
            <a:spLocks noChangeArrowheads="1"/>
          </p:cNvSpPr>
          <p:nvPr/>
        </p:nvSpPr>
        <p:spPr bwMode="auto">
          <a:xfrm>
            <a:off x="4532571"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8" name="Oval 200"/>
          <p:cNvSpPr>
            <a:spLocks noChangeArrowheads="1"/>
          </p:cNvSpPr>
          <p:nvPr/>
        </p:nvSpPr>
        <p:spPr bwMode="auto">
          <a:xfrm>
            <a:off x="5487988"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19" name="Text Box 1524"/>
          <p:cNvSpPr txBox="1">
            <a:spLocks noChangeArrowheads="1"/>
          </p:cNvSpPr>
          <p:nvPr/>
        </p:nvSpPr>
        <p:spPr bwMode="auto">
          <a:xfrm>
            <a:off x="5416015"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20" name="Oval 203"/>
          <p:cNvSpPr>
            <a:spLocks noChangeArrowheads="1"/>
          </p:cNvSpPr>
          <p:nvPr/>
        </p:nvSpPr>
        <p:spPr bwMode="auto">
          <a:xfrm>
            <a:off x="6265863"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21" name="Text Box 1524"/>
          <p:cNvSpPr txBox="1">
            <a:spLocks noChangeArrowheads="1"/>
          </p:cNvSpPr>
          <p:nvPr/>
        </p:nvSpPr>
        <p:spPr bwMode="auto">
          <a:xfrm>
            <a:off x="6193890"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22" name="Oval 206"/>
          <p:cNvSpPr>
            <a:spLocks noChangeArrowheads="1"/>
          </p:cNvSpPr>
          <p:nvPr/>
        </p:nvSpPr>
        <p:spPr bwMode="auto">
          <a:xfrm>
            <a:off x="7129463"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23" name="Text Box 1524"/>
          <p:cNvSpPr txBox="1">
            <a:spLocks noChangeArrowheads="1"/>
          </p:cNvSpPr>
          <p:nvPr/>
        </p:nvSpPr>
        <p:spPr bwMode="auto">
          <a:xfrm>
            <a:off x="7081302"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24" name="Oval 209"/>
          <p:cNvSpPr>
            <a:spLocks noChangeArrowheads="1"/>
          </p:cNvSpPr>
          <p:nvPr/>
        </p:nvSpPr>
        <p:spPr bwMode="auto">
          <a:xfrm>
            <a:off x="1222375" y="2772855"/>
            <a:ext cx="573088" cy="350837"/>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925" name="Text Box 1524"/>
          <p:cNvSpPr txBox="1">
            <a:spLocks noChangeArrowheads="1"/>
          </p:cNvSpPr>
          <p:nvPr/>
        </p:nvSpPr>
        <p:spPr bwMode="auto">
          <a:xfrm>
            <a:off x="1204913" y="282365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solidFill>
                  <a:schemeClr val="bg1"/>
                </a:solidFill>
                <a:latin typeface="微软雅黑" pitchFamily="34" charset="-122"/>
                <a:ea typeface="微软雅黑" pitchFamily="34" charset="-122"/>
              </a:rPr>
              <a:t>大公司</a:t>
            </a:r>
            <a:endParaRPr kumimoji="1" lang="en-US" altLang="zh-CN" sz="1100" b="1">
              <a:solidFill>
                <a:schemeClr val="bg1"/>
              </a:solidFill>
              <a:latin typeface="微软雅黑" pitchFamily="34" charset="-122"/>
              <a:ea typeface="微软雅黑" pitchFamily="34" charset="-122"/>
            </a:endParaRPr>
          </a:p>
        </p:txBody>
      </p:sp>
      <p:sp>
        <p:nvSpPr>
          <p:cNvPr id="36926" name="Oval 170"/>
          <p:cNvSpPr>
            <a:spLocks noChangeArrowheads="1"/>
          </p:cNvSpPr>
          <p:nvPr/>
        </p:nvSpPr>
        <p:spPr bwMode="auto">
          <a:xfrm>
            <a:off x="1423988"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7" name="Text Box 1524"/>
          <p:cNvSpPr txBox="1">
            <a:spLocks noChangeArrowheads="1"/>
          </p:cNvSpPr>
          <p:nvPr/>
        </p:nvSpPr>
        <p:spPr bwMode="auto">
          <a:xfrm>
            <a:off x="1441709"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28" name="Oval 177"/>
          <p:cNvSpPr>
            <a:spLocks noChangeArrowheads="1"/>
          </p:cNvSpPr>
          <p:nvPr/>
        </p:nvSpPr>
        <p:spPr bwMode="auto">
          <a:xfrm>
            <a:off x="321786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9" name="Text Box 1524"/>
          <p:cNvSpPr txBox="1">
            <a:spLocks noChangeArrowheads="1"/>
          </p:cNvSpPr>
          <p:nvPr/>
        </p:nvSpPr>
        <p:spPr bwMode="auto">
          <a:xfrm>
            <a:off x="3257015"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30" name="Oval 180"/>
          <p:cNvSpPr>
            <a:spLocks noChangeArrowheads="1"/>
          </p:cNvSpPr>
          <p:nvPr/>
        </p:nvSpPr>
        <p:spPr bwMode="auto">
          <a:xfrm>
            <a:off x="497681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1" name="Text Box 1524"/>
          <p:cNvSpPr txBox="1">
            <a:spLocks noChangeArrowheads="1"/>
          </p:cNvSpPr>
          <p:nvPr/>
        </p:nvSpPr>
        <p:spPr bwMode="auto">
          <a:xfrm>
            <a:off x="4923096"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32" name="Oval 183"/>
          <p:cNvSpPr>
            <a:spLocks noChangeArrowheads="1"/>
          </p:cNvSpPr>
          <p:nvPr/>
        </p:nvSpPr>
        <p:spPr bwMode="auto">
          <a:xfrm>
            <a:off x="6540500" y="1977517"/>
            <a:ext cx="796925"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3" name="Text Box 1524"/>
          <p:cNvSpPr txBox="1">
            <a:spLocks noChangeArrowheads="1"/>
          </p:cNvSpPr>
          <p:nvPr/>
        </p:nvSpPr>
        <p:spPr bwMode="auto">
          <a:xfrm>
            <a:off x="6683634"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34" name="Line 276"/>
          <p:cNvSpPr>
            <a:spLocks noChangeShapeType="1"/>
          </p:cNvSpPr>
          <p:nvPr/>
        </p:nvSpPr>
        <p:spPr bwMode="auto">
          <a:xfrm>
            <a:off x="5640388" y="234581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5" name="Oval 158"/>
          <p:cNvSpPr>
            <a:spLocks noChangeArrowheads="1"/>
          </p:cNvSpPr>
          <p:nvPr/>
        </p:nvSpPr>
        <p:spPr bwMode="auto">
          <a:xfrm>
            <a:off x="4233863" y="1063117"/>
            <a:ext cx="796925" cy="350838"/>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6" name="Text Box 1524"/>
          <p:cNvSpPr txBox="1">
            <a:spLocks noChangeArrowheads="1"/>
          </p:cNvSpPr>
          <p:nvPr/>
        </p:nvSpPr>
        <p:spPr bwMode="auto">
          <a:xfrm>
            <a:off x="4266665" y="11075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主干 </a:t>
            </a:r>
            <a:r>
              <a:rPr kumimoji="1" lang="en-US" altLang="zh-CN" sz="1100" b="1" dirty="0">
                <a:latin typeface="微软雅黑" pitchFamily="34" charset="-122"/>
                <a:ea typeface="微软雅黑" pitchFamily="34" charset="-122"/>
              </a:rPr>
              <a:t>ISP</a:t>
            </a:r>
          </a:p>
        </p:txBody>
      </p:sp>
      <p:sp>
        <p:nvSpPr>
          <p:cNvPr id="36937" name="Oval 167"/>
          <p:cNvSpPr>
            <a:spLocks noChangeArrowheads="1"/>
          </p:cNvSpPr>
          <p:nvPr/>
        </p:nvSpPr>
        <p:spPr bwMode="auto">
          <a:xfrm>
            <a:off x="2382838" y="1401255"/>
            <a:ext cx="795337"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8" name="Text Box 1524"/>
          <p:cNvSpPr txBox="1">
            <a:spLocks noChangeArrowheads="1"/>
          </p:cNvSpPr>
          <p:nvPr/>
        </p:nvSpPr>
        <p:spPr bwMode="auto">
          <a:xfrm>
            <a:off x="2414846"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主干 </a:t>
            </a:r>
            <a:r>
              <a:rPr kumimoji="1" lang="en-US" altLang="zh-CN" sz="1100" b="1" dirty="0">
                <a:latin typeface="微软雅黑" pitchFamily="34" charset="-122"/>
                <a:ea typeface="微软雅黑" pitchFamily="34" charset="-122"/>
              </a:rPr>
              <a:t>ISP</a:t>
            </a:r>
          </a:p>
        </p:txBody>
      </p:sp>
      <p:sp>
        <p:nvSpPr>
          <p:cNvPr id="36939" name="Oval 173"/>
          <p:cNvSpPr>
            <a:spLocks noChangeArrowheads="1"/>
          </p:cNvSpPr>
          <p:nvPr/>
        </p:nvSpPr>
        <p:spPr bwMode="auto">
          <a:xfrm>
            <a:off x="5759450" y="1401255"/>
            <a:ext cx="795338"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40" name="Text Box 1524"/>
          <p:cNvSpPr txBox="1">
            <a:spLocks noChangeArrowheads="1"/>
          </p:cNvSpPr>
          <p:nvPr/>
        </p:nvSpPr>
        <p:spPr bwMode="auto">
          <a:xfrm>
            <a:off x="5791459"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主干 </a:t>
            </a:r>
            <a:r>
              <a:rPr kumimoji="1" lang="en-US" altLang="zh-CN" sz="1100" b="1" dirty="0">
                <a:latin typeface="微软雅黑" pitchFamily="34" charset="-122"/>
                <a:ea typeface="微软雅黑" pitchFamily="34" charset="-122"/>
              </a:rPr>
              <a:t>ISP</a:t>
            </a:r>
          </a:p>
        </p:txBody>
      </p:sp>
      <p:sp>
        <p:nvSpPr>
          <p:cNvPr id="36941" name="Freeform 296"/>
          <p:cNvSpPr>
            <a:spLocks/>
          </p:cNvSpPr>
          <p:nvPr/>
        </p:nvSpPr>
        <p:spPr bwMode="auto">
          <a:xfrm>
            <a:off x="4984420" y="1675892"/>
            <a:ext cx="2395537" cy="1752600"/>
          </a:xfrm>
          <a:custGeom>
            <a:avLst/>
            <a:gdLst>
              <a:gd name="T0" fmla="*/ 0 w 2139"/>
              <a:gd name="T1" fmla="*/ 1746225 h 1510"/>
              <a:gd name="T2" fmla="*/ 1214463 w 2139"/>
              <a:gd name="T3" fmla="*/ 1161 h 1510"/>
              <a:gd name="T4" fmla="*/ 2483495 w 2139"/>
              <a:gd name="T5" fmla="*/ 1753191 h 1510"/>
              <a:gd name="T6" fmla="*/ 0 60000 65536"/>
              <a:gd name="T7" fmla="*/ 0 60000 65536"/>
              <a:gd name="T8" fmla="*/ 0 60000 65536"/>
            </a:gdLst>
            <a:ahLst/>
            <a:cxnLst>
              <a:cxn ang="T6">
                <a:pos x="T0" y="T1"/>
              </a:cxn>
              <a:cxn ang="T7">
                <a:pos x="T2" y="T3"/>
              </a:cxn>
              <a:cxn ang="T8">
                <a:pos x="T4" y="T5"/>
              </a:cxn>
            </a:cxnLst>
            <a:rect l="0" t="0" r="r" b="b"/>
            <a:pathLst>
              <a:path w="2139" h="1510">
                <a:moveTo>
                  <a:pt x="0" y="1504"/>
                </a:moveTo>
                <a:cubicBezTo>
                  <a:pt x="345" y="752"/>
                  <a:pt x="690" y="0"/>
                  <a:pt x="1046" y="1"/>
                </a:cubicBezTo>
                <a:cubicBezTo>
                  <a:pt x="1402" y="2"/>
                  <a:pt x="1770" y="756"/>
                  <a:pt x="2139" y="1510"/>
                </a:cubicBezTo>
              </a:path>
            </a:pathLst>
          </a:custGeom>
          <a:noFill/>
          <a:ln w="38100" cmpd="sng">
            <a:solidFill>
              <a:srgbClr val="CC00CC"/>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2" name="Text Box 171"/>
          <p:cNvSpPr txBox="1">
            <a:spLocks noChangeArrowheads="1"/>
          </p:cNvSpPr>
          <p:nvPr/>
        </p:nvSpPr>
        <p:spPr bwMode="auto">
          <a:xfrm>
            <a:off x="1145933" y="3971417"/>
            <a:ext cx="6747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spcBef>
                <a:spcPct val="15000"/>
              </a:spcBef>
              <a:spcAft>
                <a:spcPct val="15000"/>
              </a:spcAft>
            </a:pPr>
            <a:r>
              <a:rPr kumimoji="1" lang="zh-CN" altLang="en-US" sz="1400" b="1" dirty="0">
                <a:solidFill>
                  <a:schemeClr val="bg1"/>
                </a:solidFill>
                <a:latin typeface="微软雅黑" pitchFamily="34" charset="-122"/>
                <a:ea typeface="微软雅黑" pitchFamily="34" charset="-122"/>
              </a:rPr>
              <a:t>主机 </a:t>
            </a:r>
            <a:r>
              <a:rPr kumimoji="1" lang="en-US" altLang="zh-CN" sz="1400" b="1" dirty="0">
                <a:solidFill>
                  <a:schemeClr val="bg1"/>
                </a:solidFill>
                <a:latin typeface="微软雅黑" pitchFamily="34" charset="-122"/>
                <a:ea typeface="微软雅黑" pitchFamily="34" charset="-122"/>
              </a:rPr>
              <a:t>A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cs typeface="Arial" charset="0"/>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rPr>
              <a:t> </a:t>
            </a:r>
            <a:r>
              <a:rPr kumimoji="1" lang="zh-CN" altLang="en-US" sz="1400" b="1" dirty="0">
                <a:solidFill>
                  <a:schemeClr val="bg1"/>
                </a:solidFill>
                <a:latin typeface="微软雅黑" pitchFamily="34" charset="-122"/>
                <a:ea typeface="微软雅黑" pitchFamily="34" charset="-122"/>
              </a:rPr>
              <a:t>主干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主机 </a:t>
            </a:r>
            <a:r>
              <a:rPr kumimoji="1" lang="en-US" altLang="zh-CN" sz="1400" b="1" dirty="0">
                <a:solidFill>
                  <a:schemeClr val="bg1"/>
                </a:solidFill>
                <a:latin typeface="微软雅黑" pitchFamily="34" charset="-122"/>
                <a:ea typeface="微软雅黑" pitchFamily="34" charset="-122"/>
              </a:rPr>
              <a:t>B</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8"/>
          <p:cNvSpPr>
            <a:spLocks noChangeArrowheads="1"/>
          </p:cNvSpPr>
          <p:nvPr/>
        </p:nvSpPr>
        <p:spPr bwMode="auto">
          <a:xfrm>
            <a:off x="1927274" y="4134263"/>
            <a:ext cx="529223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b="1" dirty="0">
                <a:solidFill>
                  <a:srgbClr val="0000FF"/>
                </a:solidFill>
                <a:latin typeface="微软雅黑" pitchFamily="34" charset="-122"/>
                <a:ea typeface="微软雅黑" pitchFamily="34" charset="-122"/>
              </a:rPr>
              <a:t>到 </a:t>
            </a:r>
            <a:r>
              <a:rPr lang="en-US" altLang="zh-CN" sz="1600" b="1" dirty="0">
                <a:solidFill>
                  <a:srgbClr val="0000FF"/>
                </a:solidFill>
                <a:latin typeface="微软雅黑" pitchFamily="34" charset="-122"/>
                <a:ea typeface="微软雅黑" pitchFamily="34" charset="-122"/>
              </a:rPr>
              <a:t>2016 </a:t>
            </a:r>
            <a:r>
              <a:rPr lang="zh-CN" altLang="zh-CN" sz="1600" b="1" dirty="0">
                <a:solidFill>
                  <a:srgbClr val="0000FF"/>
                </a:solidFill>
                <a:latin typeface="微软雅黑" pitchFamily="34" charset="-122"/>
                <a:ea typeface="微软雅黑" pitchFamily="34" charset="-122"/>
              </a:rPr>
              <a:t>年</a:t>
            </a:r>
            <a:r>
              <a:rPr lang="en-US" altLang="zh-CN" sz="1600" b="1" dirty="0">
                <a:solidFill>
                  <a:srgbClr val="0000FF"/>
                </a:solidFill>
                <a:latin typeface="微软雅黑" pitchFamily="34" charset="-122"/>
                <a:ea typeface="微软雅黑" pitchFamily="34" charset="-122"/>
              </a:rPr>
              <a:t> 3 </a:t>
            </a:r>
            <a:r>
              <a:rPr lang="zh-CN" altLang="zh-CN" sz="1600" b="1" dirty="0">
                <a:solidFill>
                  <a:srgbClr val="0000FF"/>
                </a:solidFill>
                <a:latin typeface="微软雅黑" pitchFamily="34" charset="-122"/>
                <a:ea typeface="微软雅黑" pitchFamily="34" charset="-122"/>
              </a:rPr>
              <a:t>月，全球已经有</a:t>
            </a:r>
            <a:r>
              <a:rPr lang="en-US" altLang="zh-CN" sz="1600" b="1" dirty="0">
                <a:solidFill>
                  <a:srgbClr val="0000FF"/>
                </a:solidFill>
                <a:latin typeface="微软雅黑" pitchFamily="34" charset="-122"/>
                <a:ea typeface="微软雅黑" pitchFamily="34" charset="-122"/>
              </a:rPr>
              <a:t> 226 </a:t>
            </a:r>
            <a:r>
              <a:rPr lang="zh-CN" altLang="zh-CN" sz="1600" b="1" dirty="0">
                <a:solidFill>
                  <a:srgbClr val="0000FF"/>
                </a:solidFill>
                <a:latin typeface="微软雅黑" pitchFamily="34" charset="-122"/>
                <a:ea typeface="微软雅黑" pitchFamily="34" charset="-122"/>
              </a:rPr>
              <a:t>个</a:t>
            </a:r>
            <a:r>
              <a:rPr lang="en-US" altLang="zh-CN" sz="1600" b="1" dirty="0">
                <a:solidFill>
                  <a:srgbClr val="0000FF"/>
                </a:solidFill>
                <a:latin typeface="微软雅黑" pitchFamily="34" charset="-122"/>
                <a:ea typeface="微软雅黑" pitchFamily="34" charset="-122"/>
              </a:rPr>
              <a:t> IXP</a:t>
            </a:r>
            <a:r>
              <a:rPr lang="zh-CN" altLang="zh-CN" sz="1600" b="1" dirty="0">
                <a:solidFill>
                  <a:srgbClr val="0000FF"/>
                </a:solidFill>
                <a:latin typeface="微软雅黑" pitchFamily="34" charset="-122"/>
                <a:ea typeface="微软雅黑" pitchFamily="34" charset="-122"/>
              </a:rPr>
              <a:t>，分布在</a:t>
            </a:r>
            <a:r>
              <a:rPr lang="en-US" altLang="zh-CN" sz="1600" b="1" dirty="0">
                <a:solidFill>
                  <a:srgbClr val="0000FF"/>
                </a:solidFill>
                <a:latin typeface="微软雅黑" pitchFamily="34" charset="-122"/>
                <a:ea typeface="微软雅黑" pitchFamily="34" charset="-122"/>
              </a:rPr>
              <a:t> 172 </a:t>
            </a:r>
            <a:r>
              <a:rPr lang="zh-CN" altLang="zh-CN" sz="1600" b="1" dirty="0">
                <a:solidFill>
                  <a:srgbClr val="0000FF"/>
                </a:solidFill>
                <a:latin typeface="微软雅黑" pitchFamily="34" charset="-122"/>
                <a:ea typeface="微软雅黑" pitchFamily="34" charset="-122"/>
              </a:rPr>
              <a:t>个国家和地区</a:t>
            </a:r>
            <a:r>
              <a:rPr lang="zh-CN" altLang="en-US" sz="1600" b="1" dirty="0">
                <a:solidFill>
                  <a:srgbClr val="0000FF"/>
                </a:solidFill>
                <a:latin typeface="微软雅黑" pitchFamily="34" charset="-122"/>
                <a:ea typeface="微软雅黑" pitchFamily="34" charset="-122"/>
              </a:rPr>
              <a:t>。但</a:t>
            </a:r>
            <a:r>
              <a:rPr lang="zh-CN" altLang="zh-CN" sz="1600" b="1" dirty="0">
                <a:solidFill>
                  <a:srgbClr val="0000FF"/>
                </a:solidFill>
                <a:latin typeface="微软雅黑" pitchFamily="34" charset="-122"/>
                <a:ea typeface="微软雅黑" pitchFamily="34" charset="-122"/>
              </a:rPr>
              <a:t>互联网的发展在全世界还很不平衡</a:t>
            </a:r>
            <a:r>
              <a:rPr lang="zh-CN" altLang="en-US" sz="1600" b="1" dirty="0">
                <a:solidFill>
                  <a:srgbClr val="0000FF"/>
                </a:solidFill>
                <a:latin typeface="微软雅黑" pitchFamily="34" charset="-122"/>
                <a:ea typeface="微软雅黑" pitchFamily="34" charset="-122"/>
              </a:rPr>
              <a:t>。</a:t>
            </a:r>
          </a:p>
        </p:txBody>
      </p:sp>
      <p:pic>
        <p:nvPicPr>
          <p:cNvPr id="37891" name="图片 6"/>
          <p:cNvPicPr>
            <a:picLocks noChangeAspect="1" noChangeArrowheads="1"/>
          </p:cNvPicPr>
          <p:nvPr/>
        </p:nvPicPr>
        <p:blipFill>
          <a:blip r:embed="rId2">
            <a:extLst>
              <a:ext uri="{28A0092B-C50C-407E-A947-70E740481C1C}">
                <a14:useLocalDpi xmlns:a14="http://schemas.microsoft.com/office/drawing/2010/main" val="0"/>
              </a:ext>
            </a:extLst>
          </a:blip>
          <a:srcRect l="23662" t="16238" r="32539" b="43779"/>
          <a:stretch>
            <a:fillRect/>
          </a:stretch>
        </p:blipFill>
        <p:spPr bwMode="auto">
          <a:xfrm>
            <a:off x="1927274" y="980186"/>
            <a:ext cx="5191076" cy="3175020"/>
          </a:xfrm>
          <a:prstGeom prst="rect">
            <a:avLst/>
          </a:prstGeom>
          <a:solidFill>
            <a:srgbClr val="C5E5FB"/>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892" name="矩形 1"/>
          <p:cNvSpPr>
            <a:spLocks noChangeArrowheads="1"/>
          </p:cNvSpPr>
          <p:nvPr/>
        </p:nvSpPr>
        <p:spPr bwMode="auto">
          <a:xfrm>
            <a:off x="1801368" y="610234"/>
            <a:ext cx="5550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a:solidFill>
                  <a:srgbClr val="7030A0"/>
                </a:solidFill>
                <a:latin typeface="微软雅黑" pitchFamily="34" charset="-122"/>
                <a:ea typeface="微软雅黑" pitchFamily="34" charset="-122"/>
              </a:rPr>
              <a:t>互联网交换点</a:t>
            </a:r>
            <a:r>
              <a:rPr lang="en-US" altLang="zh-CN" sz="2000" b="1" dirty="0">
                <a:solidFill>
                  <a:srgbClr val="7030A0"/>
                </a:solidFill>
                <a:latin typeface="微软雅黑" pitchFamily="34" charset="-122"/>
                <a:ea typeface="微软雅黑" pitchFamily="34" charset="-122"/>
              </a:rPr>
              <a:t> IXP </a:t>
            </a:r>
            <a:r>
              <a:rPr lang="zh-CN" altLang="zh-CN" sz="2000" b="1" dirty="0">
                <a:solidFill>
                  <a:srgbClr val="7030A0"/>
                </a:solidFill>
                <a:latin typeface="微软雅黑" pitchFamily="34" charset="-122"/>
                <a:ea typeface="微软雅黑" pitchFamily="34" charset="-122"/>
              </a:rPr>
              <a:t>在全球的分布图（</a:t>
            </a:r>
            <a:r>
              <a:rPr lang="en-US" altLang="zh-CN" sz="2000" b="1" dirty="0">
                <a:solidFill>
                  <a:srgbClr val="7030A0"/>
                </a:solidFill>
                <a:latin typeface="微软雅黑" pitchFamily="34" charset="-122"/>
                <a:ea typeface="微软雅黑" pitchFamily="34" charset="-122"/>
              </a:rPr>
              <a:t>2016</a:t>
            </a:r>
            <a:r>
              <a:rPr lang="zh-CN" altLang="zh-CN" sz="2000" b="1" dirty="0">
                <a:solidFill>
                  <a:srgbClr val="7030A0"/>
                </a:solidFill>
                <a:latin typeface="微软雅黑" pitchFamily="34" charset="-122"/>
                <a:ea typeface="微软雅黑" pitchFamily="34" charset="-122"/>
              </a:rPr>
              <a:t>年）</a:t>
            </a:r>
            <a:endParaRPr lang="zh-CN" altLang="en-US" sz="2000" b="1" dirty="0">
              <a:solidFill>
                <a:srgbClr val="7030A0"/>
              </a:solidFill>
              <a:latin typeface="微软雅黑" pitchFamily="34" charset="-122"/>
              <a:ea typeface="微软雅黑"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600"/>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246692" y="958850"/>
            <a:ext cx="2705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万维网 </a:t>
            </a:r>
            <a:r>
              <a:rPr lang="en-US" altLang="zh-CN" sz="2000" b="1" dirty="0">
                <a:solidFill>
                  <a:schemeClr val="bg1"/>
                </a:solidFill>
                <a:latin typeface="微软雅黑" pitchFamily="34" charset="-122"/>
                <a:ea typeface="微软雅黑" pitchFamily="34" charset="-122"/>
              </a:rPr>
              <a:t>WWW </a:t>
            </a:r>
            <a:r>
              <a:rPr lang="zh-CN" altLang="en-US" sz="2000" b="1" dirty="0">
                <a:solidFill>
                  <a:schemeClr val="bg1"/>
                </a:solidFill>
                <a:latin typeface="微软雅黑" pitchFamily="34" charset="-122"/>
                <a:ea typeface="微软雅黑" pitchFamily="34" charset="-122"/>
              </a:rPr>
              <a:t>的问世</a:t>
            </a:r>
          </a:p>
        </p:txBody>
      </p:sp>
      <p:sp>
        <p:nvSpPr>
          <p:cNvPr id="4" name="Rectangle 68"/>
          <p:cNvSpPr>
            <a:spLocks noChangeArrowheads="1"/>
          </p:cNvSpPr>
          <p:nvPr/>
        </p:nvSpPr>
        <p:spPr bwMode="auto">
          <a:xfrm>
            <a:off x="497959" y="1463675"/>
            <a:ext cx="824440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互联网已经成为世界上规模最大和增长速率最快的计算机网络，没有人能够准确说出互联网究竟有多大。</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互联网的迅猛发展始于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世纪 </a:t>
            </a:r>
            <a:r>
              <a:rPr lang="en-US" altLang="zh-CN" sz="2000" b="1" dirty="0">
                <a:latin typeface="微软雅黑" pitchFamily="34" charset="-122"/>
                <a:ea typeface="微软雅黑" pitchFamily="34" charset="-122"/>
              </a:rPr>
              <a:t>90 </a:t>
            </a:r>
            <a:r>
              <a:rPr lang="zh-CN" altLang="en-US" sz="2000" b="1" dirty="0">
                <a:latin typeface="微软雅黑" pitchFamily="34" charset="-122"/>
                <a:ea typeface="微软雅黑" pitchFamily="34" charset="-122"/>
              </a:rPr>
              <a:t>年代。由欧洲原子核研究组织 </a:t>
            </a:r>
            <a:r>
              <a:rPr lang="en-US" altLang="zh-CN" sz="2000" b="1" dirty="0">
                <a:latin typeface="微软雅黑" pitchFamily="34" charset="-122"/>
                <a:ea typeface="微软雅黑" pitchFamily="34" charset="-122"/>
              </a:rPr>
              <a:t>CERN </a:t>
            </a:r>
            <a:r>
              <a:rPr lang="zh-CN" altLang="en-US" sz="2000" b="1" dirty="0">
                <a:latin typeface="微软雅黑" pitchFamily="34" charset="-122"/>
                <a:ea typeface="微软雅黑" pitchFamily="34" charset="-122"/>
              </a:rPr>
              <a:t>开发的</a:t>
            </a:r>
            <a:r>
              <a:rPr lang="zh-CN" altLang="en-US" sz="2000" b="1" dirty="0">
                <a:solidFill>
                  <a:srgbClr val="0000FF"/>
                </a:solidFill>
                <a:latin typeface="微软雅黑" pitchFamily="34" charset="-122"/>
                <a:ea typeface="微软雅黑" pitchFamily="34" charset="-122"/>
              </a:rPr>
              <a:t>万维网 </a:t>
            </a:r>
            <a:r>
              <a:rPr lang="en-US" altLang="zh-CN" sz="2000" b="1" dirty="0">
                <a:solidFill>
                  <a:srgbClr val="0000FF"/>
                </a:solidFill>
                <a:latin typeface="微软雅黑" pitchFamily="34" charset="-122"/>
                <a:ea typeface="微软雅黑" pitchFamily="34" charset="-122"/>
              </a:rPr>
              <a:t>WWW  </a:t>
            </a:r>
            <a:r>
              <a:rPr lang="en-US" altLang="zh-CN" sz="2000" b="1" dirty="0">
                <a:latin typeface="微软雅黑" pitchFamily="34" charset="-122"/>
                <a:ea typeface="微软雅黑" pitchFamily="34" charset="-122"/>
              </a:rPr>
              <a:t>(World Wide Web) </a:t>
            </a:r>
            <a:r>
              <a:rPr lang="zh-CN" altLang="en-US" sz="2000" b="1" dirty="0">
                <a:latin typeface="微软雅黑" pitchFamily="34" charset="-122"/>
                <a:ea typeface="微软雅黑" pitchFamily="34" charset="-122"/>
              </a:rPr>
              <a:t>被广泛使用在互联网上，大大方便了广大非网络专业人员对网络的使用，成为互联网的这种指数级增长的主要驱动力。 </a:t>
            </a:r>
          </a:p>
        </p:txBody>
      </p:sp>
    </p:spTree>
    <p:extLst>
      <p:ext uri="{BB962C8B-B14F-4D97-AF65-F5344CB8AC3E}">
        <p14:creationId xmlns:p14="http://schemas.microsoft.com/office/powerpoint/2010/main" val="4208845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AutoShape 5"/>
          <p:cNvSpPr>
            <a:spLocks noChangeArrowheads="1"/>
          </p:cNvSpPr>
          <p:nvPr/>
        </p:nvSpPr>
        <p:spPr bwMode="auto">
          <a:xfrm>
            <a:off x="497959" y="747530"/>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39" name="Rectangle 6"/>
          <p:cNvSpPr>
            <a:spLocks noChangeArrowheads="1"/>
          </p:cNvSpPr>
          <p:nvPr/>
        </p:nvSpPr>
        <p:spPr bwMode="auto">
          <a:xfrm>
            <a:off x="3078163" y="73248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39940" name="Rectangle 68"/>
          <p:cNvSpPr>
            <a:spLocks noChangeArrowheads="1"/>
          </p:cNvSpPr>
          <p:nvPr/>
        </p:nvSpPr>
        <p:spPr bwMode="auto">
          <a:xfrm>
            <a:off x="497959" y="1303592"/>
            <a:ext cx="408356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从</a:t>
            </a:r>
            <a:r>
              <a:rPr lang="en-US" altLang="zh-CN" sz="2000" b="1" dirty="0">
                <a:latin typeface="微软雅黑" pitchFamily="34" charset="-122"/>
                <a:ea typeface="微软雅黑" pitchFamily="34" charset="-122"/>
              </a:rPr>
              <a:t> 1993 </a:t>
            </a:r>
            <a:r>
              <a:rPr lang="zh-CN" altLang="zh-CN" sz="2000" b="1" dirty="0">
                <a:latin typeface="微软雅黑" pitchFamily="34" charset="-122"/>
                <a:ea typeface="微软雅黑" pitchFamily="34" charset="-122"/>
              </a:rPr>
              <a:t>年至</a:t>
            </a:r>
            <a:r>
              <a:rPr lang="en-US" altLang="zh-CN" sz="2000" b="1" dirty="0">
                <a:latin typeface="微软雅黑" pitchFamily="34" charset="-122"/>
                <a:ea typeface="微软雅黑" pitchFamily="34" charset="-122"/>
              </a:rPr>
              <a:t> 2016 </a:t>
            </a:r>
            <a:r>
              <a:rPr lang="zh-CN" altLang="zh-CN" sz="2000" b="1" dirty="0">
                <a:latin typeface="微软雅黑" pitchFamily="34" charset="-122"/>
                <a:ea typeface="微软雅黑" pitchFamily="34" charset="-122"/>
              </a:rPr>
              <a:t>年互联网用户数的增长情况</a:t>
            </a:r>
            <a:r>
              <a:rPr lang="zh-CN" altLang="en-US" sz="2000" b="1" dirty="0">
                <a:latin typeface="微软雅黑" pitchFamily="34" charset="-122"/>
                <a:ea typeface="微软雅黑" pitchFamily="34" charset="-122"/>
              </a:rPr>
              <a:t>如图所示</a:t>
            </a:r>
            <a:r>
              <a:rPr lang="zh-CN" altLang="zh-CN" sz="2000" b="1" dirty="0">
                <a:latin typeface="微软雅黑" pitchFamily="34" charset="-122"/>
                <a:ea typeface="微软雅黑" pitchFamily="34" charset="-122"/>
              </a:rPr>
              <a:t>。</a:t>
            </a:r>
            <a:r>
              <a:rPr lang="zh-CN" altLang="zh-CN" sz="2000" b="1" dirty="0">
                <a:solidFill>
                  <a:srgbClr val="0000FF"/>
                </a:solidFill>
                <a:latin typeface="微软雅黑" pitchFamily="34" charset="-122"/>
                <a:ea typeface="微软雅黑" pitchFamily="34" charset="-122"/>
              </a:rPr>
              <a:t>这里的用户是指在家中上网的人</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可以看出，在</a:t>
            </a:r>
            <a:r>
              <a:rPr lang="en-US" altLang="zh-CN" sz="2000" b="1" dirty="0">
                <a:latin typeface="微软雅黑" pitchFamily="34" charset="-122"/>
                <a:ea typeface="微软雅黑" pitchFamily="34" charset="-122"/>
              </a:rPr>
              <a:t> 2005 </a:t>
            </a:r>
            <a:r>
              <a:rPr lang="zh-CN" altLang="zh-CN" sz="2000" b="1" dirty="0">
                <a:latin typeface="微软雅黑" pitchFamily="34" charset="-122"/>
                <a:ea typeface="微软雅黑" pitchFamily="34" charset="-122"/>
              </a:rPr>
              <a:t>年互联网的用户数超过了</a:t>
            </a:r>
            <a:r>
              <a:rPr lang="en-US" altLang="zh-CN" sz="2000" b="1" dirty="0">
                <a:latin typeface="微软雅黑" pitchFamily="34" charset="-122"/>
                <a:ea typeface="微软雅黑" pitchFamily="34" charset="-122"/>
              </a:rPr>
              <a:t> 10 </a:t>
            </a:r>
            <a:r>
              <a:rPr lang="zh-CN" altLang="zh-CN" sz="2000" b="1" dirty="0">
                <a:latin typeface="微软雅黑" pitchFamily="34" charset="-122"/>
                <a:ea typeface="微软雅黑" pitchFamily="34" charset="-122"/>
              </a:rPr>
              <a:t>亿</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在</a:t>
            </a:r>
            <a:r>
              <a:rPr lang="en-US" altLang="zh-CN" sz="2000" b="1" dirty="0">
                <a:latin typeface="微软雅黑" pitchFamily="34" charset="-122"/>
                <a:ea typeface="微软雅黑" pitchFamily="34" charset="-122"/>
              </a:rPr>
              <a:t> 2010</a:t>
            </a:r>
            <a:r>
              <a:rPr lang="zh-CN" altLang="zh-CN" sz="2000" b="1" dirty="0">
                <a:latin typeface="微软雅黑" pitchFamily="34" charset="-122"/>
                <a:ea typeface="微软雅黑" pitchFamily="34" charset="-122"/>
              </a:rPr>
              <a:t>年超过了</a:t>
            </a:r>
            <a:r>
              <a:rPr lang="en-US" altLang="zh-CN" sz="2000" b="1" dirty="0">
                <a:latin typeface="微软雅黑" pitchFamily="34" charset="-122"/>
                <a:ea typeface="微软雅黑" pitchFamily="34" charset="-122"/>
              </a:rPr>
              <a:t> 20 </a:t>
            </a:r>
            <a:r>
              <a:rPr lang="zh-CN" altLang="zh-CN" sz="2000" b="1" dirty="0">
                <a:latin typeface="微软雅黑" pitchFamily="34" charset="-122"/>
                <a:ea typeface="微软雅黑" pitchFamily="34" charset="-122"/>
              </a:rPr>
              <a:t>亿，而在</a:t>
            </a:r>
            <a:r>
              <a:rPr lang="en-US" altLang="zh-CN" sz="2000" b="1" dirty="0">
                <a:latin typeface="微软雅黑" pitchFamily="34" charset="-122"/>
                <a:ea typeface="微软雅黑" pitchFamily="34" charset="-122"/>
              </a:rPr>
              <a:t> 2014 </a:t>
            </a:r>
            <a:r>
              <a:rPr lang="zh-CN" altLang="zh-CN" sz="2000" b="1" dirty="0">
                <a:latin typeface="微软雅黑" pitchFamily="34" charset="-122"/>
                <a:ea typeface="微软雅黑" pitchFamily="34" charset="-122"/>
              </a:rPr>
              <a:t>年已接近了</a:t>
            </a:r>
            <a:r>
              <a:rPr lang="en-US" altLang="zh-CN" sz="2000" b="1" dirty="0">
                <a:latin typeface="微软雅黑" pitchFamily="34" charset="-122"/>
                <a:ea typeface="微软雅黑" pitchFamily="34" charset="-122"/>
              </a:rPr>
              <a:t> 30 </a:t>
            </a:r>
            <a:r>
              <a:rPr lang="zh-CN" altLang="zh-CN" sz="2000" b="1" dirty="0">
                <a:latin typeface="微软雅黑" pitchFamily="34" charset="-122"/>
                <a:ea typeface="微软雅黑" pitchFamily="34" charset="-122"/>
              </a:rPr>
              <a:t>亿。</a:t>
            </a:r>
            <a:endParaRPr lang="zh-CN" altLang="en-US" sz="2000" b="1" dirty="0">
              <a:latin typeface="微软雅黑" pitchFamily="34" charset="-122"/>
              <a:ea typeface="微软雅黑" pitchFamily="34" charset="-122"/>
            </a:endParaRPr>
          </a:p>
        </p:txBody>
      </p:sp>
      <p:pic>
        <p:nvPicPr>
          <p:cNvPr id="39941" name="图片 9" descr="Internet.jpg"/>
          <p:cNvPicPr>
            <a:picLocks noChangeAspect="1"/>
          </p:cNvPicPr>
          <p:nvPr/>
        </p:nvPicPr>
        <p:blipFill>
          <a:blip r:embed="rId2">
            <a:extLst>
              <a:ext uri="{28A0092B-C50C-407E-A947-70E740481C1C}">
                <a14:useLocalDpi xmlns:a14="http://schemas.microsoft.com/office/drawing/2010/main" val="0"/>
              </a:ext>
            </a:extLst>
          </a:blip>
          <a:srcRect t="3773" r="14465" b="7547"/>
          <a:stretch>
            <a:fillRect/>
          </a:stretch>
        </p:blipFill>
        <p:spPr bwMode="auto">
          <a:xfrm>
            <a:off x="5055603" y="1370013"/>
            <a:ext cx="32242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10"/>
          <p:cNvSpPr>
            <a:spLocks noChangeArrowheads="1"/>
          </p:cNvSpPr>
          <p:nvPr/>
        </p:nvSpPr>
        <p:spPr bwMode="auto">
          <a:xfrm>
            <a:off x="4954137" y="3917511"/>
            <a:ext cx="3562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dirty="0">
                <a:solidFill>
                  <a:srgbClr val="0000FF"/>
                </a:solidFill>
                <a:latin typeface="微软雅黑" pitchFamily="34" charset="-122"/>
                <a:ea typeface="微软雅黑" pitchFamily="34" charset="-122"/>
              </a:rPr>
              <a:t>1993 </a:t>
            </a:r>
            <a:r>
              <a:rPr lang="zh-CN" altLang="zh-CN" sz="1400" b="1" dirty="0">
                <a:solidFill>
                  <a:srgbClr val="0000FF"/>
                </a:solidFill>
                <a:latin typeface="微软雅黑" pitchFamily="34" charset="-122"/>
                <a:ea typeface="微软雅黑" pitchFamily="34" charset="-122"/>
              </a:rPr>
              <a:t>年至</a:t>
            </a:r>
            <a:r>
              <a:rPr lang="en-US" altLang="zh-CN" sz="1400" b="1" dirty="0">
                <a:solidFill>
                  <a:srgbClr val="0000FF"/>
                </a:solidFill>
                <a:latin typeface="微软雅黑" pitchFamily="34" charset="-122"/>
                <a:ea typeface="微软雅黑" pitchFamily="34" charset="-122"/>
              </a:rPr>
              <a:t> 2016 </a:t>
            </a:r>
            <a:r>
              <a:rPr lang="zh-CN" altLang="zh-CN" sz="1400" b="1" dirty="0">
                <a:solidFill>
                  <a:srgbClr val="0000FF"/>
                </a:solidFill>
                <a:latin typeface="微软雅黑" pitchFamily="34" charset="-122"/>
                <a:ea typeface="微软雅黑" pitchFamily="34" charset="-122"/>
              </a:rPr>
              <a:t>年互联网用户的增长情况</a:t>
            </a:r>
            <a:endParaRPr lang="zh-CN" altLang="en-US" sz="1400" b="1" dirty="0">
              <a:solidFill>
                <a:srgbClr val="0000FF"/>
              </a:solidFill>
              <a:latin typeface="微软雅黑" pitchFamily="34" charset="-122"/>
              <a:ea typeface="微软雅黑"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12813"/>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197035" y="897763"/>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互联网的发展情况概况</a:t>
            </a:r>
          </a:p>
        </p:txBody>
      </p:sp>
      <p:sp>
        <p:nvSpPr>
          <p:cNvPr id="4" name="矩形 7"/>
          <p:cNvSpPr>
            <a:spLocks noChangeArrowheads="1"/>
          </p:cNvSpPr>
          <p:nvPr/>
        </p:nvSpPr>
        <p:spPr bwMode="auto">
          <a:xfrm>
            <a:off x="574675" y="1435100"/>
            <a:ext cx="3921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dirty="0">
                <a:latin typeface="微软雅黑" pitchFamily="34" charset="-122"/>
                <a:ea typeface="微软雅黑" pitchFamily="34" charset="-122"/>
              </a:rPr>
              <a:t>互联网的发展概况</a:t>
            </a:r>
            <a:r>
              <a:rPr lang="zh-CN" altLang="en-US" sz="1600" b="1" dirty="0">
                <a:latin typeface="微软雅黑" pitchFamily="34" charset="-122"/>
                <a:ea typeface="微软雅黑" pitchFamily="34" charset="-122"/>
              </a:rPr>
              <a:t>（统计到 </a:t>
            </a:r>
            <a:r>
              <a:rPr lang="en-US" altLang="zh-CN" sz="1600" b="1" dirty="0">
                <a:latin typeface="微软雅黑" pitchFamily="34" charset="-122"/>
                <a:ea typeface="微软雅黑" pitchFamily="34" charset="-122"/>
              </a:rPr>
              <a:t>2005 </a:t>
            </a:r>
            <a:r>
              <a:rPr lang="zh-CN" altLang="en-US" sz="1600" b="1" dirty="0">
                <a:latin typeface="微软雅黑" pitchFamily="34" charset="-122"/>
                <a:ea typeface="微软雅黑" pitchFamily="34" charset="-122"/>
              </a:rPr>
              <a:t>年）</a:t>
            </a:r>
          </a:p>
        </p:txBody>
      </p:sp>
      <p:graphicFrame>
        <p:nvGraphicFramePr>
          <p:cNvPr id="5" name="Group 179"/>
          <p:cNvGraphicFramePr>
            <a:graphicFrameLocks/>
          </p:cNvGraphicFramePr>
          <p:nvPr>
            <p:extLst>
              <p:ext uri="{D42A27DB-BD31-4B8C-83A1-F6EECF244321}">
                <p14:modId xmlns:p14="http://schemas.microsoft.com/office/powerpoint/2010/main" val="2257799266"/>
              </p:ext>
            </p:extLst>
          </p:nvPr>
        </p:nvGraphicFramePr>
        <p:xfrm>
          <a:off x="609600" y="1798638"/>
          <a:ext cx="7996237" cy="2125661"/>
        </p:xfrm>
        <a:graphic>
          <a:graphicData uri="http://schemas.openxmlformats.org/drawingml/2006/table">
            <a:tbl>
              <a:tblPr/>
              <a:tblGrid>
                <a:gridCol w="1221647">
                  <a:extLst>
                    <a:ext uri="{9D8B030D-6E8A-4147-A177-3AD203B41FA5}">
                      <a16:colId xmlns:a16="http://schemas.microsoft.com/office/drawing/2014/main" val="20000"/>
                    </a:ext>
                  </a:extLst>
                </a:gridCol>
                <a:gridCol w="1419967">
                  <a:extLst>
                    <a:ext uri="{9D8B030D-6E8A-4147-A177-3AD203B41FA5}">
                      <a16:colId xmlns:a16="http://schemas.microsoft.com/office/drawing/2014/main" val="20001"/>
                    </a:ext>
                  </a:extLst>
                </a:gridCol>
                <a:gridCol w="1423933">
                  <a:extLst>
                    <a:ext uri="{9D8B030D-6E8A-4147-A177-3AD203B41FA5}">
                      <a16:colId xmlns:a16="http://schemas.microsoft.com/office/drawing/2014/main" val="20002"/>
                    </a:ext>
                  </a:extLst>
                </a:gridCol>
                <a:gridCol w="1491362">
                  <a:extLst>
                    <a:ext uri="{9D8B030D-6E8A-4147-A177-3AD203B41FA5}">
                      <a16:colId xmlns:a16="http://schemas.microsoft.com/office/drawing/2014/main" val="20003"/>
                    </a:ext>
                  </a:extLst>
                </a:gridCol>
                <a:gridCol w="2439328">
                  <a:extLst>
                    <a:ext uri="{9D8B030D-6E8A-4147-A177-3AD203B41FA5}">
                      <a16:colId xmlns:a16="http://schemas.microsoft.com/office/drawing/2014/main" val="20004"/>
                    </a:ext>
                  </a:extLst>
                </a:gridCol>
              </a:tblGrid>
              <a:tr h="46010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年份</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网络数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主机数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用户数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400" b="1" i="0" u="none" strike="noStrike" cap="none" normalizeH="0" baseline="0" dirty="0">
                          <a:ln>
                            <a:noFill/>
                          </a:ln>
                          <a:solidFill>
                            <a:schemeClr val="bg1"/>
                          </a:solidFill>
                          <a:effectLst/>
                          <a:latin typeface="微软雅黑" pitchFamily="34" charset="-122"/>
                          <a:ea typeface="微软雅黑" pitchFamily="34" charset="-122"/>
                        </a:rPr>
                        <a:t>管理机构数</a:t>
                      </a: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extLst>
                  <a:ext uri="{0D108BD9-81ED-4DB2-BD59-A6C34878D82A}">
                    <a16:rowId xmlns:a16="http://schemas.microsoft.com/office/drawing/2014/main" val="10000"/>
                  </a:ext>
                </a:extLst>
              </a:tr>
              <a:tr h="45782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1980</a:t>
                      </a:r>
                      <a:endParaRPr kumimoji="0" lang="zh-CN" altLang="en-US" sz="1800" b="1" i="0" u="none" strike="noStrike" cap="none" normalizeH="0" baseline="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endParaRPr kumimoji="0" lang="zh-CN" altLang="en-US" sz="1800" b="1" i="0" u="none" strike="noStrike" cap="none" normalizeH="0" baseline="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0</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1990</a:t>
                      </a:r>
                      <a:endParaRPr kumimoji="0" lang="zh-CN" altLang="en-US" sz="1800" b="1" i="0" u="none" strike="noStrike" cap="none" normalizeH="0" baseline="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5</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1</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2"/>
                  </a:ext>
                </a:extLst>
              </a:tr>
              <a:tr h="467718">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2000</a:t>
                      </a:r>
                      <a:endParaRPr kumimoji="0" lang="zh-CN" altLang="en-US" sz="1800" b="1" i="0" u="none" strike="noStrike" cap="none" normalizeH="0" baseline="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5</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7</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8</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chemeClr val="tx1"/>
                          </a:solidFill>
                          <a:effectLst/>
                          <a:latin typeface="微软雅黑" pitchFamily="34" charset="-122"/>
                          <a:ea typeface="微软雅黑" pitchFamily="34" charset="-122"/>
                        </a:rPr>
                        <a:t>2</a:t>
                      </a:r>
                      <a:endParaRPr kumimoji="0" lang="zh-CN" altLang="en-US" sz="1800" b="1" i="0" u="none" strike="noStrike" cap="none" normalizeH="0" baseline="30000" dirty="0">
                        <a:ln>
                          <a:noFill/>
                        </a:ln>
                        <a:solidFill>
                          <a:schemeClr val="tx1"/>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0005">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2005</a:t>
                      </a:r>
                      <a:endParaRPr kumimoji="0" lang="zh-CN" altLang="en-US" sz="1800" b="1" i="0" u="none" strike="noStrike" cap="none" normalizeH="0" baseline="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6</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8</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9</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en-US" altLang="zh-CN" sz="1800" b="1" i="0" u="none" strike="noStrike" cap="none" normalizeH="0" baseline="0" dirty="0">
                          <a:ln>
                            <a:noFill/>
                          </a:ln>
                          <a:solidFill>
                            <a:srgbClr val="000000"/>
                          </a:solidFill>
                          <a:effectLst/>
                          <a:latin typeface="微软雅黑" pitchFamily="34" charset="-122"/>
                          <a:ea typeface="微软雅黑" pitchFamily="34" charset="-122"/>
                        </a:rPr>
                        <a:t>10</a:t>
                      </a:r>
                      <a:r>
                        <a:rPr kumimoji="0" lang="en-US" altLang="zh-CN" sz="1800" b="1" i="0" u="none" strike="noStrike" cap="none" normalizeH="0" baseline="30000" dirty="0">
                          <a:ln>
                            <a:noFill/>
                          </a:ln>
                          <a:solidFill>
                            <a:srgbClr val="000000"/>
                          </a:solidFill>
                          <a:effectLst/>
                          <a:latin typeface="微软雅黑" pitchFamily="34" charset="-122"/>
                          <a:ea typeface="微软雅黑" pitchFamily="34" charset="-122"/>
                        </a:rPr>
                        <a:t>3</a:t>
                      </a:r>
                      <a:endParaRPr kumimoji="0" lang="zh-CN" altLang="en-US" sz="1800" b="1" i="0" u="none" strike="noStrike" cap="none" normalizeH="0" baseline="30000" dirty="0">
                        <a:ln>
                          <a:noFill/>
                        </a:ln>
                        <a:solidFill>
                          <a:srgbClr val="000000"/>
                        </a:solidFill>
                        <a:effectLst/>
                        <a:latin typeface="微软雅黑" pitchFamily="34" charset="-122"/>
                        <a:ea typeface="微软雅黑" pitchFamily="34" charset="-122"/>
                      </a:endParaRPr>
                    </a:p>
                  </a:txBody>
                  <a:tcPr marL="91432" marR="91432" marT="45701" marB="4570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94271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1.1.1                                  </a:t>
            </a:r>
            <a:r>
              <a:rPr lang="zh-CN" altLang="en-US" sz="2000" b="1" dirty="0">
                <a:solidFill>
                  <a:schemeClr val="bg1"/>
                </a:solidFill>
                <a:latin typeface="微软雅黑" pitchFamily="34" charset="-122"/>
                <a:ea typeface="微软雅黑" pitchFamily="34" charset="-122"/>
              </a:rPr>
              <a:t>计算机网络的定义</a:t>
            </a:r>
            <a:r>
              <a:rPr lang="en-US" altLang="zh-CN" sz="2000" b="1" dirty="0">
                <a:solidFill>
                  <a:schemeClr val="bg1"/>
                </a:solidFill>
                <a:latin typeface="微软雅黑" pitchFamily="34" charset="-122"/>
                <a:ea typeface="微软雅黑" pitchFamily="34" charset="-122"/>
              </a:rPr>
              <a:t>1.1.2                                  </a:t>
            </a:r>
            <a:r>
              <a:rPr lang="zh-CN" altLang="en-US" sz="2000" b="1" dirty="0">
                <a:solidFill>
                  <a:schemeClr val="bg1"/>
                </a:solidFill>
                <a:latin typeface="微软雅黑" pitchFamily="34" charset="-122"/>
                <a:ea typeface="微软雅黑" pitchFamily="34" charset="-122"/>
              </a:rPr>
              <a:t>计算机网络的特点</a:t>
            </a:r>
            <a:endParaRPr lang="en-US" altLang="zh-CN"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itchFamily="34" charset="-122"/>
                <a:ea typeface="微软雅黑" pitchFamily="34" charset="-122"/>
              </a:rPr>
              <a:t>1.1</a:t>
            </a:r>
          </a:p>
          <a:p>
            <a:pPr eaLnBrk="0" hangingPunct="0"/>
            <a:r>
              <a:rPr lang="zh-CN" altLang="en-US" sz="2000" b="1" dirty="0">
                <a:solidFill>
                  <a:schemeClr val="bg1"/>
                </a:solidFill>
                <a:latin typeface="微软雅黑" pitchFamily="34" charset="-122"/>
                <a:ea typeface="微软雅黑" pitchFamily="34" charset="-122"/>
              </a:rPr>
              <a:t>计算机网络的定义及其特点</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5"/>
          <p:cNvSpPr>
            <a:spLocks noChangeArrowheads="1"/>
          </p:cNvSpPr>
          <p:nvPr/>
        </p:nvSpPr>
        <p:spPr bwMode="auto">
          <a:xfrm>
            <a:off x="497959" y="763588"/>
            <a:ext cx="8133858"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1987" name="Rectangle 6"/>
          <p:cNvSpPr>
            <a:spLocks noChangeArrowheads="1"/>
          </p:cNvSpPr>
          <p:nvPr/>
        </p:nvSpPr>
        <p:spPr bwMode="auto">
          <a:xfrm>
            <a:off x="2631404" y="720662"/>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1.2.3  </a:t>
            </a:r>
            <a:r>
              <a:rPr lang="zh-CN" altLang="zh-CN" sz="2400" b="1" dirty="0">
                <a:solidFill>
                  <a:schemeClr val="bg1"/>
                </a:solidFill>
                <a:latin typeface="微软雅黑" pitchFamily="34" charset="-122"/>
                <a:ea typeface="微软雅黑" pitchFamily="34" charset="-122"/>
              </a:rPr>
              <a:t>互联网的标准化工作</a:t>
            </a:r>
            <a:endParaRPr lang="zh-CN" altLang="en-US" sz="2400" b="1" dirty="0">
              <a:solidFill>
                <a:schemeClr val="bg1"/>
              </a:solidFill>
              <a:latin typeface="微软雅黑" pitchFamily="34" charset="-122"/>
              <a:ea typeface="微软雅黑" pitchFamily="34" charset="-122"/>
            </a:endParaRPr>
          </a:p>
        </p:txBody>
      </p:sp>
      <p:sp>
        <p:nvSpPr>
          <p:cNvPr id="41988" name="Rectangle 8"/>
          <p:cNvSpPr>
            <a:spLocks noChangeArrowheads="1"/>
          </p:cNvSpPr>
          <p:nvPr/>
        </p:nvSpPr>
        <p:spPr bwMode="auto">
          <a:xfrm>
            <a:off x="497960" y="1268413"/>
            <a:ext cx="3131066"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pPr>
            <a:r>
              <a:rPr lang="zh-CN" altLang="zh-CN" sz="2000" b="1" dirty="0">
                <a:ea typeface="微软雅黑" pitchFamily="34" charset="-122"/>
              </a:rPr>
              <a:t>互联网的标准化工作对互联网的发展起到了非常重要的作用</a:t>
            </a:r>
            <a:r>
              <a:rPr lang="zh-CN" altLang="en-US" sz="2000" b="1" dirty="0">
                <a:ea typeface="微软雅黑" pitchFamily="34" charset="-122"/>
              </a:rPr>
              <a:t>。</a:t>
            </a:r>
          </a:p>
        </p:txBody>
      </p:sp>
      <p:grpSp>
        <p:nvGrpSpPr>
          <p:cNvPr id="41989" name="组合 37"/>
          <p:cNvGrpSpPr>
            <a:grpSpLocks/>
          </p:cNvGrpSpPr>
          <p:nvPr/>
        </p:nvGrpSpPr>
        <p:grpSpPr bwMode="auto">
          <a:xfrm>
            <a:off x="1624954" y="1647825"/>
            <a:ext cx="7006863" cy="2636838"/>
            <a:chOff x="480396" y="2063500"/>
            <a:chExt cx="8309090" cy="3127375"/>
          </a:xfrm>
        </p:grpSpPr>
        <p:sp>
          <p:nvSpPr>
            <p:cNvPr id="5" name="AutoShape 44"/>
            <p:cNvSpPr>
              <a:spLocks noChangeArrowheads="1"/>
            </p:cNvSpPr>
            <p:nvPr/>
          </p:nvSpPr>
          <p:spPr bwMode="auto">
            <a:xfrm>
              <a:off x="4631281" y="3139825"/>
              <a:ext cx="4158205"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480396" y="3139825"/>
              <a:ext cx="3798648"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2605088" y="4176462"/>
              <a:ext cx="504825"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1725613" y="4176462"/>
              <a:ext cx="503238"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961063" y="4154237"/>
              <a:ext cx="120650" cy="16351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7081838" y="4152650"/>
              <a:ext cx="195263" cy="1270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14975" y="4527300"/>
              <a:ext cx="250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956300" y="4527300"/>
              <a:ext cx="377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837363"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340600"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3344863" y="2530225"/>
              <a:ext cx="2074863" cy="185738"/>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1256246" y="3330325"/>
              <a:ext cx="2090481"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zh-CN" altLang="en-US" sz="1400" b="1">
                  <a:solidFill>
                    <a:schemeClr val="bg1"/>
                  </a:solidFill>
                  <a:latin typeface="微软雅黑" pitchFamily="34" charset="-122"/>
                  <a:ea typeface="微软雅黑" pitchFamily="34" charset="-122"/>
                </a:rPr>
                <a:t>互联网研究部 </a:t>
              </a:r>
              <a:r>
                <a:rPr kumimoji="1" lang="en-US" altLang="zh-CN" sz="1400" b="1">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626100" y="3273175"/>
              <a:ext cx="2105025"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互联网工程部 </a:t>
              </a:r>
              <a:r>
                <a:rPr kumimoji="1" lang="en-US" altLang="zh-CN" sz="1400" b="1">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373813" y="4174875"/>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1536700" y="4611437"/>
              <a:ext cx="376238"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585075"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61038"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7194550"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2921000" y="4611437"/>
              <a:ext cx="377825"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2178050" y="4582862"/>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71023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713898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70083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11028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11775" y="4643187"/>
              <a:ext cx="441325"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4375150" y="2930275"/>
              <a:ext cx="1335088"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p:cNvCxnSpPr>
            <p:nvPr/>
          </p:nvCxnSpPr>
          <p:spPr bwMode="auto">
            <a:xfrm flipH="1">
              <a:off x="5279219" y="2063500"/>
              <a:ext cx="210902" cy="296862"/>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3344863" y="2930275"/>
              <a:ext cx="1030289"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30" name="AutoShape 48"/>
            <p:cNvCxnSpPr>
              <a:cxnSpLocks noChangeShapeType="1"/>
            </p:cNvCxnSpPr>
            <p:nvPr/>
          </p:nvCxnSpPr>
          <p:spPr bwMode="auto">
            <a:xfrm>
              <a:off x="3315507" y="2063500"/>
              <a:ext cx="155576" cy="296863"/>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3454401" y="2360362"/>
              <a:ext cx="1841499" cy="569914"/>
            </a:xfrm>
            <a:prstGeom prst="rect">
              <a:avLst/>
            </a:prstGeom>
            <a:solidFill>
              <a:srgbClr val="FFFF00"/>
            </a:solidFill>
            <a:ln w="28575">
              <a:solidFill>
                <a:srgbClr val="000066"/>
              </a:solid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研究委员会 </a:t>
              </a:r>
              <a:r>
                <a:rPr kumimoji="1" lang="en-US" altLang="zh-CN" sz="1400" b="1" dirty="0">
                  <a:solidFill>
                    <a:srgbClr val="0000FF"/>
                  </a:solidFill>
                  <a:latin typeface="微软雅黑" pitchFamily="34" charset="-122"/>
                  <a:ea typeface="微软雅黑" pitchFamily="34" charset="-122"/>
                </a:rPr>
                <a:t>IAB </a:t>
              </a:r>
            </a:p>
          </p:txBody>
        </p:sp>
        <p:sp>
          <p:nvSpPr>
            <p:cNvPr id="42008" name="Rectangle 10"/>
            <p:cNvSpPr>
              <a:spLocks noChangeArrowheads="1"/>
            </p:cNvSpPr>
            <p:nvPr/>
          </p:nvSpPr>
          <p:spPr bwMode="auto">
            <a:xfrm>
              <a:off x="1352550" y="3733550"/>
              <a:ext cx="2065338" cy="4968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solidFill>
                    <a:srgbClr val="0000FF"/>
                  </a:solidFill>
                  <a:latin typeface="微软雅黑" pitchFamily="34" charset="-122"/>
                  <a:ea typeface="微软雅黑" pitchFamily="34" charset="-122"/>
                </a:rPr>
                <a:t>互联网研究指导小组</a:t>
              </a:r>
            </a:p>
            <a:p>
              <a:pPr algn="ctr" eaLnBrk="0" hangingPunct="0"/>
              <a:r>
                <a:rPr kumimoji="1" lang="en-US" altLang="zh-CN" sz="1200" b="1">
                  <a:solidFill>
                    <a:srgbClr val="0000FF"/>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607050" y="3657350"/>
              <a:ext cx="2182813" cy="496888"/>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1200" b="1" dirty="0">
                  <a:solidFill>
                    <a:srgbClr val="0000FF"/>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FF"/>
                  </a:solidFill>
                  <a:latin typeface="微软雅黑" pitchFamily="34" charset="-122"/>
                  <a:ea typeface="微软雅黑" pitchFamily="34" charset="-122"/>
                </a:rPr>
                <a:t>IESG </a:t>
              </a:r>
            </a:p>
          </p:txBody>
        </p:sp>
      </p:grpSp>
      <p:sp>
        <p:nvSpPr>
          <p:cNvPr id="43" name="Rectangle 5"/>
          <p:cNvSpPr>
            <a:spLocks noChangeArrowheads="1"/>
          </p:cNvSpPr>
          <p:nvPr/>
        </p:nvSpPr>
        <p:spPr bwMode="auto">
          <a:xfrm>
            <a:off x="3994780" y="1333346"/>
            <a:ext cx="1868827" cy="314595"/>
          </a:xfrm>
          <a:prstGeom prst="rect">
            <a:avLst/>
          </a:prstGeom>
          <a:solidFill>
            <a:srgbClr val="339933"/>
          </a:solidFill>
          <a:ln w="28575">
            <a:solidFill>
              <a:srgbClr val="000066"/>
            </a:solidFill>
            <a:miter lim="800000"/>
            <a:headEnd/>
            <a:tailEnd/>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互联网协会 </a:t>
            </a:r>
            <a:r>
              <a:rPr kumimoji="1" lang="en-US" altLang="zh-CN" sz="1400" b="1" dirty="0">
                <a:solidFill>
                  <a:schemeClr val="bg1"/>
                </a:solidFill>
                <a:latin typeface="微软雅黑" pitchFamily="34" charset="-122"/>
                <a:ea typeface="微软雅黑" pitchFamily="34" charset="-122"/>
              </a:rPr>
              <a:t>ISOC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5"/>
          <p:cNvSpPr>
            <a:spLocks noChangeArrowheads="1"/>
          </p:cNvSpPr>
          <p:nvPr/>
        </p:nvSpPr>
        <p:spPr bwMode="auto">
          <a:xfrm>
            <a:off x="497959" y="625038"/>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11" name="Rectangle 6"/>
          <p:cNvSpPr>
            <a:spLocks noChangeArrowheads="1"/>
          </p:cNvSpPr>
          <p:nvPr/>
        </p:nvSpPr>
        <p:spPr bwMode="auto">
          <a:xfrm>
            <a:off x="2565590" y="613545"/>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成为</a:t>
            </a:r>
            <a:r>
              <a:rPr lang="zh-CN" altLang="zh-CN" sz="2000" b="1" dirty="0">
                <a:solidFill>
                  <a:schemeClr val="bg1"/>
                </a:solidFill>
                <a:ea typeface="微软雅黑" pitchFamily="34" charset="-122"/>
              </a:rPr>
              <a:t>互联网正式标准要经过</a:t>
            </a:r>
            <a:r>
              <a:rPr lang="zh-CN" altLang="en-US" sz="2000" b="1" dirty="0">
                <a:solidFill>
                  <a:schemeClr val="bg1"/>
                </a:solidFill>
                <a:ea typeface="微软雅黑" pitchFamily="34" charset="-122"/>
              </a:rPr>
              <a:t>的</a:t>
            </a:r>
            <a:r>
              <a:rPr lang="zh-CN" altLang="zh-CN" sz="2000" b="1" dirty="0">
                <a:solidFill>
                  <a:schemeClr val="bg1"/>
                </a:solidFill>
                <a:ea typeface="微软雅黑" pitchFamily="34" charset="-122"/>
              </a:rPr>
              <a:t>阶段</a:t>
            </a:r>
            <a:endParaRPr lang="zh-CN" altLang="en-US" sz="2000" b="1" dirty="0">
              <a:solidFill>
                <a:schemeClr val="bg1"/>
              </a:solidFill>
              <a:ea typeface="微软雅黑" pitchFamily="34" charset="-122"/>
            </a:endParaRPr>
          </a:p>
        </p:txBody>
      </p:sp>
      <p:sp>
        <p:nvSpPr>
          <p:cNvPr id="43012" name="Rectangle 68"/>
          <p:cNvSpPr>
            <a:spLocks noChangeArrowheads="1"/>
          </p:cNvSpPr>
          <p:nvPr/>
        </p:nvSpPr>
        <p:spPr bwMode="auto">
          <a:xfrm>
            <a:off x="557213" y="1013705"/>
            <a:ext cx="8185150" cy="422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800"/>
              </a:lnSpc>
            </a:pPr>
            <a:r>
              <a:rPr lang="zh-CN" altLang="zh-CN" sz="2000" b="1" dirty="0">
                <a:latin typeface="微软雅黑" pitchFamily="34" charset="-122"/>
                <a:ea typeface="微软雅黑" pitchFamily="34" charset="-122"/>
              </a:rPr>
              <a:t>所有互联网标准都以</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的形式在互联网上发表</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13"/>
          <p:cNvSpPr>
            <a:spLocks noChangeArrowheads="1"/>
          </p:cNvSpPr>
          <p:nvPr/>
        </p:nvSpPr>
        <p:spPr bwMode="auto">
          <a:xfrm>
            <a:off x="556963" y="1852248"/>
            <a:ext cx="8185400" cy="214413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43016" name="Rectangle 12"/>
          <p:cNvSpPr>
            <a:spLocks noChangeArrowheads="1"/>
          </p:cNvSpPr>
          <p:nvPr/>
        </p:nvSpPr>
        <p:spPr bwMode="auto">
          <a:xfrm>
            <a:off x="771525" y="1935537"/>
            <a:ext cx="7860292" cy="197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互联网草案</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Draft) ——</a:t>
            </a:r>
            <a:r>
              <a:rPr lang="zh-CN" altLang="zh-CN" b="1" dirty="0">
                <a:solidFill>
                  <a:schemeClr val="bg1"/>
                </a:solidFill>
                <a:latin typeface="微软雅黑" pitchFamily="34" charset="-122"/>
                <a:ea typeface="微软雅黑" pitchFamily="34" charset="-122"/>
              </a:rPr>
              <a:t>有效期只有六个月</a:t>
            </a:r>
            <a:r>
              <a:rPr lang="zh-CN" altLang="en-US" b="1" dirty="0">
                <a:solidFill>
                  <a:schemeClr val="bg1"/>
                </a:solidFill>
                <a:latin typeface="微软雅黑" pitchFamily="34" charset="-122"/>
                <a:ea typeface="微软雅黑" pitchFamily="34" charset="-122"/>
              </a:rPr>
              <a:t>。在这个阶段还</a:t>
            </a:r>
            <a:r>
              <a:rPr lang="zh-CN" altLang="en-US" b="1" dirty="0">
                <a:solidFill>
                  <a:srgbClr val="FFC000"/>
                </a:solidFill>
                <a:ea typeface="微软雅黑" pitchFamily="34" charset="-122"/>
              </a:rPr>
              <a:t>不是 </a:t>
            </a:r>
            <a:r>
              <a:rPr lang="en-US" altLang="zh-CN" b="1" dirty="0">
                <a:solidFill>
                  <a:schemeClr val="bg1"/>
                </a:solidFill>
                <a:latin typeface="微软雅黑" pitchFamily="34" charset="-122"/>
                <a:ea typeface="微软雅黑" pitchFamily="34" charset="-122"/>
              </a:rPr>
              <a:t>RFC </a:t>
            </a:r>
            <a:r>
              <a:rPr lang="zh-CN" altLang="en-US" b="1" dirty="0">
                <a:solidFill>
                  <a:schemeClr val="bg1"/>
                </a:solidFill>
                <a:latin typeface="微软雅黑" pitchFamily="34" charset="-122"/>
                <a:ea typeface="微软雅黑" pitchFamily="34" charset="-122"/>
              </a:rPr>
              <a:t>文档。</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建议标准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(Proposed Standard) ——</a:t>
            </a:r>
            <a:r>
              <a:rPr lang="zh-CN" altLang="en-US" b="1" dirty="0">
                <a:solidFill>
                  <a:schemeClr val="bg1"/>
                </a:solidFill>
                <a:latin typeface="微软雅黑" pitchFamily="34" charset="-122"/>
                <a:ea typeface="微软雅黑" pitchFamily="34" charset="-122"/>
              </a:rPr>
              <a:t>从这个阶段开始就</a:t>
            </a:r>
            <a:r>
              <a:rPr lang="zh-CN" altLang="en-US" b="1" dirty="0">
                <a:solidFill>
                  <a:srgbClr val="FFC000"/>
                </a:solidFill>
                <a:latin typeface="微软雅黑" pitchFamily="34" charset="-122"/>
                <a:ea typeface="微软雅黑" pitchFamily="34" charset="-122"/>
              </a:rPr>
              <a:t>成为</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RFC </a:t>
            </a:r>
            <a:r>
              <a:rPr lang="zh-CN" altLang="en-US" b="1" dirty="0">
                <a:solidFill>
                  <a:schemeClr val="bg1"/>
                </a:solidFill>
                <a:latin typeface="微软雅黑" pitchFamily="34" charset="-122"/>
                <a:ea typeface="微软雅黑" pitchFamily="34" charset="-122"/>
              </a:rPr>
              <a:t>文档。</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Standard) ——</a:t>
            </a:r>
            <a:r>
              <a:rPr lang="zh-CN" altLang="zh-CN" b="1" dirty="0">
                <a:solidFill>
                  <a:schemeClr val="bg1"/>
                </a:solidFill>
                <a:latin typeface="微软雅黑" pitchFamily="34" charset="-122"/>
                <a:ea typeface="微软雅黑" pitchFamily="34" charset="-122"/>
              </a:rPr>
              <a:t>达到正式标准后，每个标准就分配到一个编号</a:t>
            </a:r>
            <a:r>
              <a:rPr lang="en-US" altLang="zh-CN" b="1" dirty="0">
                <a:solidFill>
                  <a:schemeClr val="bg1"/>
                </a:solidFill>
                <a:latin typeface="微软雅黑" pitchFamily="34" charset="-122"/>
                <a:ea typeface="微软雅黑" pitchFamily="34" charset="-122"/>
              </a:rPr>
              <a:t> STD </a:t>
            </a:r>
            <a:r>
              <a:rPr lang="en-US" altLang="zh-CN" b="1" dirty="0" err="1">
                <a:solidFill>
                  <a:schemeClr val="bg1"/>
                </a:solidFill>
                <a:latin typeface="微软雅黑" pitchFamily="34" charset="-122"/>
                <a:ea typeface="微软雅黑" pitchFamily="34" charset="-122"/>
              </a:rPr>
              <a:t>xxxx</a:t>
            </a:r>
            <a:r>
              <a:rPr lang="zh-CN" altLang="zh-CN"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 </a:t>
            </a:r>
            <a:r>
              <a:rPr lang="zh-CN" altLang="zh-CN" b="1" dirty="0">
                <a:solidFill>
                  <a:schemeClr val="bg1"/>
                </a:solidFill>
                <a:latin typeface="微软雅黑" pitchFamily="34" charset="-122"/>
                <a:ea typeface="微软雅黑" pitchFamily="34" charset="-122"/>
              </a:rPr>
              <a:t>一个标准可以和多个</a:t>
            </a:r>
            <a:r>
              <a:rPr lang="en-US" altLang="zh-CN" b="1" dirty="0">
                <a:solidFill>
                  <a:schemeClr val="bg1"/>
                </a:solidFill>
                <a:latin typeface="微软雅黑" pitchFamily="34" charset="-122"/>
                <a:ea typeface="微软雅黑" pitchFamily="34" charset="-122"/>
              </a:rPr>
              <a:t> RFC </a:t>
            </a:r>
            <a:r>
              <a:rPr lang="zh-CN" altLang="zh-CN" b="1" dirty="0">
                <a:solidFill>
                  <a:schemeClr val="bg1"/>
                </a:solidFill>
                <a:latin typeface="微软雅黑" pitchFamily="34" charset="-122"/>
                <a:ea typeface="微软雅黑" pitchFamily="34" charset="-122"/>
              </a:rPr>
              <a:t>文档关联。</a:t>
            </a:r>
            <a:endParaRPr lang="en-US" altLang="zh-CN"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97959" y="1355476"/>
            <a:ext cx="7952304"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之前要经过三个阶段</a:t>
            </a:r>
          </a:p>
        </p:txBody>
      </p:sp>
      <p:sp>
        <p:nvSpPr>
          <p:cNvPr id="8" name="Rectangle 68"/>
          <p:cNvSpPr>
            <a:spLocks noChangeArrowheads="1"/>
          </p:cNvSpPr>
          <p:nvPr/>
        </p:nvSpPr>
        <p:spPr bwMode="auto">
          <a:xfrm>
            <a:off x="497959" y="3996383"/>
            <a:ext cx="7952304" cy="470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现在简化为二个阶段：建议标准，互联网标准。</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5"/>
          <p:cNvSpPr>
            <a:spLocks noChangeArrowheads="1"/>
          </p:cNvSpPr>
          <p:nvPr/>
        </p:nvSpPr>
        <p:spPr bwMode="auto">
          <a:xfrm>
            <a:off x="497959" y="679889"/>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4035" name="Rectangle 6"/>
          <p:cNvSpPr>
            <a:spLocks noChangeArrowheads="1"/>
          </p:cNvSpPr>
          <p:nvPr/>
        </p:nvSpPr>
        <p:spPr bwMode="auto">
          <a:xfrm>
            <a:off x="3267075" y="659252"/>
            <a:ext cx="2628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各种 </a:t>
            </a:r>
            <a:r>
              <a:rPr lang="en-US" altLang="zh-CN" sz="2000" b="1" dirty="0">
                <a:solidFill>
                  <a:schemeClr val="bg1"/>
                </a:solidFill>
                <a:latin typeface="微软雅黑" pitchFamily="34" charset="-122"/>
                <a:ea typeface="微软雅黑" pitchFamily="34" charset="-122"/>
              </a:rPr>
              <a:t>RFC </a:t>
            </a:r>
            <a:r>
              <a:rPr lang="zh-CN" altLang="en-US" sz="2000" b="1" dirty="0">
                <a:solidFill>
                  <a:schemeClr val="bg1"/>
                </a:solidFill>
                <a:latin typeface="微软雅黑" pitchFamily="34" charset="-122"/>
                <a:ea typeface="微软雅黑" pitchFamily="34" charset="-122"/>
              </a:rPr>
              <a:t>之间的关系</a:t>
            </a:r>
          </a:p>
        </p:txBody>
      </p:sp>
      <p:sp>
        <p:nvSpPr>
          <p:cNvPr id="44036" name="Rectangle 68"/>
          <p:cNvSpPr>
            <a:spLocks noChangeArrowheads="1"/>
          </p:cNvSpPr>
          <p:nvPr/>
        </p:nvSpPr>
        <p:spPr bwMode="auto">
          <a:xfrm>
            <a:off x="497959" y="1248539"/>
            <a:ext cx="2277139"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spcBef>
                <a:spcPts val="600"/>
              </a:spcBef>
            </a:pPr>
            <a:r>
              <a:rPr lang="zh-CN" altLang="zh-CN" sz="2000" b="1" dirty="0">
                <a:latin typeface="微软雅黑" pitchFamily="34" charset="-122"/>
                <a:ea typeface="微软雅黑" pitchFamily="34" charset="-122"/>
              </a:rPr>
              <a:t>除了建议标准和互联网标准这两种</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文档外，还有三种</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历史的、实验的和提供信息的</a:t>
            </a:r>
            <a:r>
              <a:rPr lang="en-US" altLang="zh-CN" sz="2000" b="1" dirty="0">
                <a:latin typeface="微软雅黑" pitchFamily="34" charset="-122"/>
                <a:ea typeface="微软雅黑" pitchFamily="34" charset="-122"/>
              </a:rPr>
              <a:t> RFC </a:t>
            </a:r>
            <a:r>
              <a:rPr lang="zh-CN" altLang="zh-CN" sz="2000" b="1" dirty="0">
                <a:latin typeface="微软雅黑" pitchFamily="34" charset="-122"/>
                <a:ea typeface="微软雅黑" pitchFamily="34" charset="-122"/>
              </a:rPr>
              <a:t>文档</a:t>
            </a:r>
            <a:r>
              <a:rPr lang="zh-CN" altLang="en-US" sz="2000" b="1" dirty="0">
                <a:latin typeface="微软雅黑" pitchFamily="34" charset="-122"/>
                <a:ea typeface="微软雅黑" pitchFamily="34" charset="-122"/>
              </a:rPr>
              <a:t>。</a:t>
            </a:r>
          </a:p>
        </p:txBody>
      </p:sp>
      <p:sp>
        <p:nvSpPr>
          <p:cNvPr id="5" name="Rectangle 13"/>
          <p:cNvSpPr>
            <a:spLocks noChangeArrowheads="1"/>
          </p:cNvSpPr>
          <p:nvPr/>
        </p:nvSpPr>
        <p:spPr bwMode="auto">
          <a:xfrm>
            <a:off x="2963695" y="1378345"/>
            <a:ext cx="5642044" cy="2872902"/>
          </a:xfrm>
          <a:prstGeom prst="rect">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grpSp>
        <p:nvGrpSpPr>
          <p:cNvPr id="44040" name="组合 5"/>
          <p:cNvGrpSpPr>
            <a:grpSpLocks/>
          </p:cNvGrpSpPr>
          <p:nvPr/>
        </p:nvGrpSpPr>
        <p:grpSpPr bwMode="auto">
          <a:xfrm>
            <a:off x="3152775" y="1602486"/>
            <a:ext cx="5346700" cy="2312988"/>
            <a:chOff x="1381126" y="2819400"/>
            <a:chExt cx="6305550" cy="2728425"/>
          </a:xfrm>
        </p:grpSpPr>
        <p:sp>
          <p:nvSpPr>
            <p:cNvPr id="44041" name="Rectangle 4"/>
            <p:cNvSpPr>
              <a:spLocks noChangeArrowheads="1"/>
            </p:cNvSpPr>
            <p:nvPr/>
          </p:nvSpPr>
          <p:spPr bwMode="auto">
            <a:xfrm>
              <a:off x="3768726" y="3678238"/>
              <a:ext cx="1416050" cy="366713"/>
            </a:xfrm>
            <a:prstGeom prst="rect">
              <a:avLst/>
            </a:prstGeom>
            <a:solidFill>
              <a:schemeClr val="bg1"/>
            </a:solidFill>
            <a:ln w="9525">
              <a:solidFill>
                <a:srgbClr val="368AD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2" name="Rectangle 6"/>
            <p:cNvSpPr>
              <a:spLocks noChangeArrowheads="1"/>
            </p:cNvSpPr>
            <p:nvPr/>
          </p:nvSpPr>
          <p:spPr bwMode="auto">
            <a:xfrm>
              <a:off x="3768726" y="4425950"/>
              <a:ext cx="1416050" cy="368300"/>
            </a:xfrm>
            <a:prstGeom prst="rect">
              <a:avLst/>
            </a:prstGeom>
            <a:solidFill>
              <a:srgbClr val="368AD6"/>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3" name="Rectangle 7"/>
            <p:cNvSpPr>
              <a:spLocks noChangeArrowheads="1"/>
            </p:cNvSpPr>
            <p:nvPr/>
          </p:nvSpPr>
          <p:spPr bwMode="auto">
            <a:xfrm>
              <a:off x="3768726" y="5160963"/>
              <a:ext cx="1416050" cy="363538"/>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4" name="Rectangle 8"/>
            <p:cNvSpPr>
              <a:spLocks noChangeArrowheads="1"/>
            </p:cNvSpPr>
            <p:nvPr/>
          </p:nvSpPr>
          <p:spPr bwMode="auto">
            <a:xfrm>
              <a:off x="5932488" y="3678238"/>
              <a:ext cx="1717675"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5" name="Rectangle 9"/>
            <p:cNvSpPr>
              <a:spLocks noChangeArrowheads="1"/>
            </p:cNvSpPr>
            <p:nvPr/>
          </p:nvSpPr>
          <p:spPr bwMode="auto">
            <a:xfrm>
              <a:off x="1381126" y="3678238"/>
              <a:ext cx="1492250" cy="366713"/>
            </a:xfrm>
            <a:prstGeom prst="rect">
              <a:avLst/>
            </a:prstGeom>
            <a:solidFill>
              <a:srgbClr val="339933"/>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6" name="Oval 10"/>
            <p:cNvSpPr>
              <a:spLocks noChangeArrowheads="1"/>
            </p:cNvSpPr>
            <p:nvPr/>
          </p:nvSpPr>
          <p:spPr bwMode="auto">
            <a:xfrm>
              <a:off x="3617913" y="2819400"/>
              <a:ext cx="1717675" cy="439738"/>
            </a:xfrm>
            <a:prstGeom prst="ellipse">
              <a:avLst/>
            </a:prstGeom>
            <a:solidFill>
              <a:schemeClr val="bg1"/>
            </a:solidFill>
            <a:ln>
              <a:noFill/>
            </a:ln>
            <a:effectLst/>
            <a:extLst>
              <a:ext uri="{91240B29-F687-4F45-9708-019B960494DF}">
                <a14:hiddenLine xmlns:a14="http://schemas.microsoft.com/office/drawing/2010/main" w="9525">
                  <a:solidFill>
                    <a:srgbClr val="3333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1" lang="zh-CN" altLang="zh-CN" sz="1400" b="1">
                <a:solidFill>
                  <a:srgbClr val="368AD6"/>
                </a:solidFill>
                <a:latin typeface="微软雅黑" pitchFamily="34" charset="-122"/>
                <a:ea typeface="微软雅黑" pitchFamily="34" charset="-122"/>
              </a:endParaRPr>
            </a:p>
          </p:txBody>
        </p:sp>
        <p:sp>
          <p:nvSpPr>
            <p:cNvPr id="44047" name="Line 11"/>
            <p:cNvSpPr>
              <a:spLocks noChangeShapeType="1"/>
            </p:cNvSpPr>
            <p:nvPr/>
          </p:nvSpPr>
          <p:spPr bwMode="auto">
            <a:xfrm>
              <a:off x="4478338" y="3311525"/>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8" name="Line 12"/>
            <p:cNvSpPr>
              <a:spLocks noChangeShapeType="1"/>
            </p:cNvSpPr>
            <p:nvPr/>
          </p:nvSpPr>
          <p:spPr bwMode="auto">
            <a:xfrm>
              <a:off x="4478338" y="4044950"/>
              <a:ext cx="0" cy="363538"/>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49" name="Line 14"/>
            <p:cNvSpPr>
              <a:spLocks noChangeShapeType="1"/>
            </p:cNvSpPr>
            <p:nvPr/>
          </p:nvSpPr>
          <p:spPr bwMode="auto">
            <a:xfrm>
              <a:off x="4478338" y="4794250"/>
              <a:ext cx="0" cy="366713"/>
            </a:xfrm>
            <a:prstGeom prst="line">
              <a:avLst/>
            </a:prstGeom>
            <a:noFill/>
            <a:ln w="57150">
              <a:solidFill>
                <a:srgbClr val="FF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4050" name="Freeform 15"/>
            <p:cNvSpPr>
              <a:spLocks/>
            </p:cNvSpPr>
            <p:nvPr/>
          </p:nvSpPr>
          <p:spPr bwMode="auto">
            <a:xfrm>
              <a:off x="5335588" y="3090863"/>
              <a:ext cx="1455738"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1" name="Freeform 16"/>
            <p:cNvSpPr>
              <a:spLocks/>
            </p:cNvSpPr>
            <p:nvPr/>
          </p:nvSpPr>
          <p:spPr bwMode="auto">
            <a:xfrm flipH="1">
              <a:off x="2127251" y="3090863"/>
              <a:ext cx="1454150" cy="587375"/>
            </a:xfrm>
            <a:custGeom>
              <a:avLst/>
              <a:gdLst>
                <a:gd name="T0" fmla="*/ 0 w 960"/>
                <a:gd name="T1" fmla="*/ 0 h 384"/>
                <a:gd name="T2" fmla="*/ 2147483647 w 960"/>
                <a:gd name="T3" fmla="*/ 0 h 384"/>
                <a:gd name="T4" fmla="*/ 2147483647 w 960"/>
                <a:gd name="T5" fmla="*/ 1146146061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2" name="Freeform 17"/>
            <p:cNvSpPr>
              <a:spLocks/>
            </p:cNvSpPr>
            <p:nvPr/>
          </p:nvSpPr>
          <p:spPr bwMode="auto">
            <a:xfrm rot="16200000" flipH="1">
              <a:off x="2316163" y="3892550"/>
              <a:ext cx="1262063" cy="1641475"/>
            </a:xfrm>
            <a:custGeom>
              <a:avLst/>
              <a:gdLst>
                <a:gd name="T0" fmla="*/ 0 w 960"/>
                <a:gd name="T1" fmla="*/ 0 h 384"/>
                <a:gd name="T2" fmla="*/ 2114852116 w 960"/>
                <a:gd name="T3" fmla="*/ 0 h 384"/>
                <a:gd name="T4" fmla="*/ 2114852116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3" name="Freeform 18"/>
            <p:cNvSpPr>
              <a:spLocks/>
            </p:cNvSpPr>
            <p:nvPr/>
          </p:nvSpPr>
          <p:spPr bwMode="auto">
            <a:xfrm rot="5400000">
              <a:off x="5346701" y="3883025"/>
              <a:ext cx="1298575" cy="1620838"/>
            </a:xfrm>
            <a:custGeom>
              <a:avLst/>
              <a:gdLst>
                <a:gd name="T0" fmla="*/ 0 w 960"/>
                <a:gd name="T1" fmla="*/ 0 h 384"/>
                <a:gd name="T2" fmla="*/ 2147483647 w 960"/>
                <a:gd name="T3" fmla="*/ 0 h 384"/>
                <a:gd name="T4" fmla="*/ 2147483647 w 960"/>
                <a:gd name="T5" fmla="*/ 2147483647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cmpd="sng">
              <a:solidFill>
                <a:srgbClr val="FFFF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4" name="Line 19"/>
            <p:cNvSpPr>
              <a:spLocks noChangeShapeType="1"/>
            </p:cNvSpPr>
            <p:nvPr/>
          </p:nvSpPr>
          <p:spPr bwMode="auto">
            <a:xfrm rot="-5400000">
              <a:off x="3327401" y="3421063"/>
              <a:ext cx="0" cy="882650"/>
            </a:xfrm>
            <a:prstGeom prst="line">
              <a:avLst/>
            </a:prstGeom>
            <a:noFill/>
            <a:ln w="28575">
              <a:solidFill>
                <a:srgbClr val="FFFF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5" name="Freeform 20"/>
            <p:cNvSpPr>
              <a:spLocks/>
            </p:cNvSpPr>
            <p:nvPr/>
          </p:nvSpPr>
          <p:spPr bwMode="auto">
            <a:xfrm>
              <a:off x="3195638" y="4032250"/>
              <a:ext cx="722313" cy="1128713"/>
            </a:xfrm>
            <a:custGeom>
              <a:avLst/>
              <a:gdLst>
                <a:gd name="T0" fmla="*/ 66224992 w 9785"/>
                <a:gd name="T1" fmla="*/ 0 h 10000"/>
                <a:gd name="T2" fmla="*/ 67325256 w 9785"/>
                <a:gd name="T3" fmla="*/ 30219485 h 10000"/>
                <a:gd name="T4" fmla="*/ 97514 w 9785"/>
                <a:gd name="T5" fmla="*/ 30219485 h 10000"/>
                <a:gd name="T6" fmla="*/ 97514 w 9785"/>
                <a:gd name="T7" fmla="*/ 136296045 h 10000"/>
                <a:gd name="T8" fmla="*/ 67993755 w 9785"/>
                <a:gd name="T9" fmla="*/ 134462112 h 10000"/>
                <a:gd name="T10" fmla="*/ 68139989 w 9785"/>
                <a:gd name="T11" fmla="*/ 162295836 h 10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28575" cap="flat" cmpd="sng">
              <a:solidFill>
                <a:srgbClr val="FFFF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6" name="Text Box 22"/>
            <p:cNvSpPr txBox="1">
              <a:spLocks noChangeArrowheads="1"/>
            </p:cNvSpPr>
            <p:nvPr/>
          </p:nvSpPr>
          <p:spPr bwMode="auto">
            <a:xfrm>
              <a:off x="3808413" y="2863850"/>
              <a:ext cx="1347788"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互联网草案</a:t>
              </a:r>
            </a:p>
          </p:txBody>
        </p:sp>
        <p:sp>
          <p:nvSpPr>
            <p:cNvPr id="44057" name="Text Box 23"/>
            <p:cNvSpPr txBox="1">
              <a:spLocks noChangeArrowheads="1"/>
            </p:cNvSpPr>
            <p:nvPr/>
          </p:nvSpPr>
          <p:spPr bwMode="auto">
            <a:xfrm>
              <a:off x="3927475" y="3708400"/>
              <a:ext cx="1096963"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latin typeface="微软雅黑" pitchFamily="34" charset="-122"/>
                  <a:ea typeface="微软雅黑" pitchFamily="34" charset="-122"/>
                </a:rPr>
                <a:t>建议标准</a:t>
              </a:r>
            </a:p>
          </p:txBody>
        </p:sp>
        <p:sp>
          <p:nvSpPr>
            <p:cNvPr id="44058" name="Text Box 27"/>
            <p:cNvSpPr txBox="1">
              <a:spLocks noChangeArrowheads="1"/>
            </p:cNvSpPr>
            <p:nvPr/>
          </p:nvSpPr>
          <p:spPr bwMode="auto">
            <a:xfrm>
              <a:off x="1419226" y="3683000"/>
              <a:ext cx="139700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实验的 </a:t>
              </a:r>
              <a:r>
                <a:rPr kumimoji="1" lang="en-US" altLang="zh-CN" sz="1400" b="1">
                  <a:solidFill>
                    <a:schemeClr val="bg1"/>
                  </a:solidFill>
                  <a:latin typeface="微软雅黑" pitchFamily="34" charset="-122"/>
                  <a:ea typeface="微软雅黑" pitchFamily="34" charset="-122"/>
                </a:rPr>
                <a:t>RFC</a:t>
              </a:r>
            </a:p>
          </p:txBody>
        </p:sp>
        <p:sp>
          <p:nvSpPr>
            <p:cNvPr id="44059" name="Text Box 28"/>
            <p:cNvSpPr txBox="1">
              <a:spLocks noChangeArrowheads="1"/>
            </p:cNvSpPr>
            <p:nvPr/>
          </p:nvSpPr>
          <p:spPr bwMode="auto">
            <a:xfrm>
              <a:off x="5946775" y="3695699"/>
              <a:ext cx="1739901"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提供信息的 </a:t>
              </a:r>
              <a:r>
                <a:rPr kumimoji="1" lang="en-US" altLang="zh-CN" sz="1400" b="1">
                  <a:solidFill>
                    <a:schemeClr val="bg1"/>
                  </a:solidFill>
                  <a:latin typeface="微软雅黑" pitchFamily="34" charset="-122"/>
                  <a:ea typeface="微软雅黑" pitchFamily="34" charset="-122"/>
                </a:rPr>
                <a:t>RFC</a:t>
              </a:r>
            </a:p>
          </p:txBody>
        </p:sp>
        <p:sp>
          <p:nvSpPr>
            <p:cNvPr id="44060" name="Text Box 25"/>
            <p:cNvSpPr txBox="1">
              <a:spLocks noChangeArrowheads="1"/>
            </p:cNvSpPr>
            <p:nvPr/>
          </p:nvSpPr>
          <p:spPr bwMode="auto">
            <a:xfrm>
              <a:off x="3800476" y="4471988"/>
              <a:ext cx="1350963" cy="36305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互联网标准</a:t>
              </a:r>
            </a:p>
          </p:txBody>
        </p:sp>
        <p:sp>
          <p:nvSpPr>
            <p:cNvPr id="44061" name="Text Box 26"/>
            <p:cNvSpPr txBox="1">
              <a:spLocks noChangeArrowheads="1"/>
            </p:cNvSpPr>
            <p:nvPr/>
          </p:nvSpPr>
          <p:spPr bwMode="auto">
            <a:xfrm>
              <a:off x="3806826" y="5184775"/>
              <a:ext cx="1377950" cy="36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历史的 </a:t>
              </a:r>
              <a:r>
                <a:rPr kumimoji="1" lang="en-US" altLang="zh-CN" sz="1400" b="1">
                  <a:solidFill>
                    <a:schemeClr val="bg1"/>
                  </a:solidFill>
                  <a:latin typeface="微软雅黑" pitchFamily="34" charset="-122"/>
                  <a:ea typeface="微软雅黑" pitchFamily="34" charset="-122"/>
                </a:rPr>
                <a:t>RFC</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8" y="1404938"/>
            <a:ext cx="5472112" cy="123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1.3.1                                  </a:t>
            </a:r>
            <a:r>
              <a:rPr lang="zh-CN" altLang="zh-CN" sz="2000" b="1">
                <a:solidFill>
                  <a:schemeClr val="bg1"/>
                </a:solidFill>
                <a:ea typeface="微软雅黑" panose="020B0503020204020204" pitchFamily="34" charset="-122"/>
              </a:rPr>
              <a:t>互联网的边缘部分</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1.3.2                                  </a:t>
            </a:r>
            <a:r>
              <a:rPr lang="zh-CN" altLang="zh-CN" sz="2000" b="1">
                <a:solidFill>
                  <a:schemeClr val="bg1"/>
                </a:solidFill>
                <a:ea typeface="微软雅黑" panose="020B0503020204020204" pitchFamily="34" charset="-122"/>
              </a:rPr>
              <a:t>互联网的核心部分</a:t>
            </a:r>
            <a:endParaRPr lang="fr-FR" altLang="zh-CN"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545145" y="151993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latin typeface="微软雅黑" pitchFamily="34" charset="-122"/>
                <a:ea typeface="微软雅黑" pitchFamily="34" charset="-122"/>
              </a:rPr>
              <a:t>从互联网的工作方式上看，可以划分为两大块：</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边缘部分： </a:t>
            </a:r>
            <a:r>
              <a:rPr lang="zh-CN" altLang="en-US" sz="2000" b="1" dirty="0">
                <a:latin typeface="微软雅黑" pitchFamily="34" charset="-122"/>
                <a:ea typeface="微软雅黑" pitchFamily="34" charset="-122"/>
              </a:rPr>
              <a:t>由所有连接在互联网上的主机组成。这部分是用户直接使用的，用来进行通信（传送数据、音频或视频）和资源共享。</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核心部分：</a:t>
            </a:r>
            <a:r>
              <a:rPr lang="zh-CN" altLang="en-US" sz="2000" b="1" dirty="0">
                <a:latin typeface="微软雅黑" pitchFamily="34" charset="-122"/>
                <a:ea typeface="微软雅黑" pitchFamily="34" charset="-122"/>
              </a:rPr>
              <a:t>由大量网络和连接这些网络的路由器组成。这部分是为边缘部分提供服务的（提供连通性和交换）。</a:t>
            </a:r>
          </a:p>
        </p:txBody>
      </p:sp>
      <p:sp>
        <p:nvSpPr>
          <p:cNvPr id="3" name="AutoShape 5"/>
          <p:cNvSpPr>
            <a:spLocks noChangeArrowheads="1"/>
          </p:cNvSpPr>
          <p:nvPr/>
        </p:nvSpPr>
        <p:spPr bwMode="auto">
          <a:xfrm>
            <a:off x="545145" y="109079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4" name="Rectangle 6"/>
          <p:cNvSpPr>
            <a:spLocks noChangeArrowheads="1"/>
          </p:cNvSpPr>
          <p:nvPr/>
        </p:nvSpPr>
        <p:spPr bwMode="auto">
          <a:xfrm>
            <a:off x="3231730" y="104852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1.3  </a:t>
            </a:r>
            <a:r>
              <a:rPr lang="zh-CN" altLang="en-US" sz="2400" b="1" dirty="0">
                <a:solidFill>
                  <a:schemeClr val="bg1"/>
                </a:solidFill>
                <a:latin typeface="微软雅黑" pitchFamily="34" charset="-122"/>
                <a:ea typeface="微软雅黑" pitchFamily="34" charset="-122"/>
              </a:rPr>
              <a:t>互联网的组成</a:t>
            </a:r>
          </a:p>
        </p:txBody>
      </p:sp>
    </p:spTree>
    <p:extLst>
      <p:ext uri="{BB962C8B-B14F-4D97-AF65-F5344CB8AC3E}">
        <p14:creationId xmlns:p14="http://schemas.microsoft.com/office/powerpoint/2010/main" val="1303380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174"/>
          <p:cNvGrpSpPr/>
          <p:nvPr/>
        </p:nvGrpSpPr>
        <p:grpSpPr bwMode="auto">
          <a:xfrm>
            <a:off x="1385888" y="1193757"/>
            <a:ext cx="6299200" cy="3198812"/>
            <a:chOff x="411" y="1240"/>
            <a:chExt cx="4856" cy="2466"/>
          </a:xfrm>
        </p:grpSpPr>
        <p:sp>
          <p:nvSpPr>
            <p:cNvPr id="5"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4" name="Group 124"/>
            <p:cNvGrpSpPr/>
            <p:nvPr/>
          </p:nvGrpSpPr>
          <p:grpSpPr bwMode="auto">
            <a:xfrm>
              <a:off x="1385" y="2250"/>
              <a:ext cx="568" cy="309"/>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47120"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1"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47122"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5"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47131" name="Group 126"/>
            <p:cNvGrpSpPr/>
            <p:nvPr/>
          </p:nvGrpSpPr>
          <p:grpSpPr bwMode="auto">
            <a:xfrm>
              <a:off x="2182" y="2681"/>
              <a:ext cx="568" cy="309"/>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2" name="Group 138"/>
            <p:cNvGrpSpPr/>
            <p:nvPr/>
          </p:nvGrpSpPr>
          <p:grpSpPr bwMode="auto">
            <a:xfrm>
              <a:off x="3243" y="2659"/>
              <a:ext cx="568" cy="309"/>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3" name="Group 150"/>
            <p:cNvGrpSpPr/>
            <p:nvPr/>
          </p:nvGrpSpPr>
          <p:grpSpPr bwMode="auto">
            <a:xfrm>
              <a:off x="3706" y="2216"/>
              <a:ext cx="568" cy="309"/>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4" name="Group 162"/>
            <p:cNvGrpSpPr/>
            <p:nvPr/>
          </p:nvGrpSpPr>
          <p:grpSpPr bwMode="auto">
            <a:xfrm>
              <a:off x="2643" y="1933"/>
              <a:ext cx="568" cy="309"/>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86" name="AutoShape 5"/>
          <p:cNvSpPr>
            <a:spLocks noChangeArrowheads="1"/>
          </p:cNvSpPr>
          <p:nvPr/>
        </p:nvSpPr>
        <p:spPr bwMode="auto">
          <a:xfrm>
            <a:off x="545145" y="67253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630266"/>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rPr>
              <a:t>互联网的组成</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131"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1.3.1  </a:t>
            </a:r>
            <a:r>
              <a:rPr lang="zh-CN" altLang="en-US" sz="2400" b="1" dirty="0">
                <a:solidFill>
                  <a:schemeClr val="bg1"/>
                </a:solidFill>
                <a:latin typeface="微软雅黑" panose="020B0503020204020204" pitchFamily="34" charset="-122"/>
                <a:ea typeface="微软雅黑" panose="020B0503020204020204" pitchFamily="34" charset="-122"/>
              </a:rPr>
              <a:t>互联网的边缘部分</a:t>
            </a:r>
          </a:p>
        </p:txBody>
      </p:sp>
      <p:sp>
        <p:nvSpPr>
          <p:cNvPr id="48132" name="Rectangle 8"/>
          <p:cNvSpPr>
            <a:spLocks noChangeArrowheads="1"/>
          </p:cNvSpPr>
          <p:nvPr/>
        </p:nvSpPr>
        <p:spPr bwMode="auto">
          <a:xfrm>
            <a:off x="497959" y="1051751"/>
            <a:ext cx="813385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处在互联网边缘的部分就是连接在互联网上的所有的主机。这些主机又称为</a:t>
            </a:r>
            <a:r>
              <a:rPr lang="zh-CN" altLang="en-US" sz="2000" b="1" dirty="0">
                <a:solidFill>
                  <a:srgbClr val="0000FF"/>
                </a:solidFill>
                <a:latin typeface="微软雅黑" panose="020B0503020204020204" pitchFamily="34" charset="-122"/>
                <a:ea typeface="微软雅黑" panose="020B0503020204020204" pitchFamily="34" charset="-122"/>
              </a:rPr>
              <a:t>端系统 </a:t>
            </a:r>
            <a:r>
              <a:rPr lang="en-US" altLang="zh-CN" sz="2000" b="1" dirty="0">
                <a:latin typeface="微软雅黑" panose="020B0503020204020204" pitchFamily="34" charset="-122"/>
                <a:ea typeface="微软雅黑" panose="020B0503020204020204" pitchFamily="34" charset="-122"/>
              </a:rPr>
              <a:t>(end system)</a:t>
            </a:r>
            <a:r>
              <a:rPr lang="zh-CN" altLang="en-US" sz="2000" b="1" dirty="0">
                <a:latin typeface="微软雅黑" panose="020B0503020204020204" pitchFamily="34" charset="-122"/>
                <a:ea typeface="微软雅黑" panose="020B0503020204020204" pitchFamily="34" charset="-122"/>
              </a:rPr>
              <a:t>。</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端系统在功能上可能有很大的差别</a:t>
            </a:r>
            <a:r>
              <a:rPr lang="zh-CN" altLang="en-US" sz="2000" b="1" dirty="0">
                <a:solidFill>
                  <a:srgbClr val="0000FF"/>
                </a:solidFill>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小的端系统可以是一台普通个人电脑</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具有上网功能的智能手机，甚至是一个很小的网络摄像头</a:t>
            </a:r>
            <a:r>
              <a:rPr lang="zh-CN" altLang="en-US" sz="2000" b="1" dirty="0">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大的端系统则可以是一台非常昂贵的大型计算机。</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端系统的拥有者可以是个人，也可以是单位（如学校、企业、政府机关等），当然也可以是某个</a:t>
            </a:r>
            <a:r>
              <a:rPr lang="en-US" altLang="zh-CN" sz="2000" b="1" dirty="0">
                <a:latin typeface="微软雅黑" panose="020B0503020204020204" pitchFamily="34" charset="-122"/>
                <a:ea typeface="微软雅黑" panose="020B0503020204020204" pitchFamily="34" charset="-122"/>
              </a:rPr>
              <a:t> ISP</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47122"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4897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p:cNvGrpSpPr/>
          <p:nvPr/>
        </p:nvGrpSpPr>
        <p:grpSpPr>
          <a:xfrm>
            <a:off x="2064845" y="1592810"/>
            <a:ext cx="492936" cy="652481"/>
            <a:chOff x="2352292" y="1506329"/>
            <a:chExt cx="492936" cy="652481"/>
          </a:xfrm>
        </p:grpSpPr>
        <p:sp>
          <p:nvSpPr>
            <p:cNvPr id="47121"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4712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25"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677652"/>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39" y="326645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12724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472171"/>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1.3.1  </a:t>
            </a:r>
            <a:r>
              <a:rPr lang="zh-CN" altLang="en-US" sz="2400" b="1" dirty="0">
                <a:solidFill>
                  <a:schemeClr val="bg1"/>
                </a:solidFill>
                <a:latin typeface="微软雅黑" pitchFamily="34" charset="-122"/>
                <a:ea typeface="微软雅黑" pitchFamily="34" charset="-122"/>
              </a:rPr>
              <a:t>互联网的边缘部分</a:t>
            </a:r>
          </a:p>
        </p:txBody>
      </p:sp>
      <p:sp>
        <p:nvSpPr>
          <p:cNvPr id="86" name="Text Box 79"/>
          <p:cNvSpPr txBox="1">
            <a:spLocks noChangeArrowheads="1"/>
          </p:cNvSpPr>
          <p:nvPr/>
        </p:nvSpPr>
        <p:spPr bwMode="auto">
          <a:xfrm>
            <a:off x="334851" y="3013012"/>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666493"/>
            <a:ext cx="1427543" cy="545087"/>
          </a:xfrm>
          <a:prstGeom prst="rect">
            <a:avLst/>
          </a:prstGeom>
        </p:spPr>
      </p:pic>
      <p:grpSp>
        <p:nvGrpSpPr>
          <p:cNvPr id="7" name="组合 6"/>
          <p:cNvGrpSpPr/>
          <p:nvPr/>
        </p:nvGrpSpPr>
        <p:grpSpPr>
          <a:xfrm>
            <a:off x="1831316" y="2238862"/>
            <a:ext cx="492444" cy="667143"/>
            <a:chOff x="1691926" y="2079991"/>
            <a:chExt cx="492444" cy="667143"/>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90" name="Text Box 1523"/>
            <p:cNvSpPr txBox="1">
              <a:spLocks noChangeArrowheads="1"/>
            </p:cNvSpPr>
            <p:nvPr/>
          </p:nvSpPr>
          <p:spPr bwMode="auto">
            <a:xfrm>
              <a:off x="1691926" y="2079991"/>
              <a:ext cx="4924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手机</a:t>
              </a:r>
            </a:p>
          </p:txBody>
        </p:sp>
      </p:grpSp>
      <p:grpSp>
        <p:nvGrpSpPr>
          <p:cNvPr id="6" name="组合 5"/>
          <p:cNvGrpSpPr/>
          <p:nvPr/>
        </p:nvGrpSpPr>
        <p:grpSpPr>
          <a:xfrm>
            <a:off x="1850822" y="2932014"/>
            <a:ext cx="800219" cy="672111"/>
            <a:chOff x="1958668" y="2963511"/>
            <a:chExt cx="800219" cy="672111"/>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91"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solidFill>
                    <a:srgbClr val="0000FF"/>
                  </a:solidFill>
                  <a:latin typeface="Times New Roman" pitchFamily="18" charset="0"/>
                  <a:ea typeface="微软雅黑" pitchFamily="34" charset="-122"/>
                </a:rPr>
                <a:t>IP</a:t>
              </a:r>
              <a:r>
                <a:rPr kumimoji="1" lang="zh-CN" altLang="en-US" sz="1200" b="1" dirty="0">
                  <a:solidFill>
                    <a:srgbClr val="0000FF"/>
                  </a:solidFill>
                  <a:latin typeface="Times New Roman" pitchFamily="18" charset="0"/>
                  <a:ea typeface="微软雅黑" pitchFamily="34" charset="-122"/>
                </a:rPr>
                <a:t>摄像头</a:t>
              </a:r>
            </a:p>
          </p:txBody>
        </p:sp>
      </p:grpSp>
      <p:sp>
        <p:nvSpPr>
          <p:cNvPr id="94" name="Text Box 1523"/>
          <p:cNvSpPr txBox="1">
            <a:spLocks noChangeArrowheads="1"/>
          </p:cNvSpPr>
          <p:nvPr/>
        </p:nvSpPr>
        <p:spPr bwMode="auto">
          <a:xfrm>
            <a:off x="2688612" y="3489431"/>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大型或超级计算机</a:t>
            </a:r>
          </a:p>
        </p:txBody>
      </p:sp>
      <p:cxnSp>
        <p:nvCxnSpPr>
          <p:cNvPr id="9" name="直接箭头连接符 8"/>
          <p:cNvCxnSpPr>
            <a:stCxn id="86" idx="3"/>
          </p:cNvCxnSpPr>
          <p:nvPr/>
        </p:nvCxnSpPr>
        <p:spPr>
          <a:xfrm flipV="1">
            <a:off x="1135071" y="2046175"/>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6" idx="3"/>
          </p:cNvCxnSpPr>
          <p:nvPr/>
        </p:nvCxnSpPr>
        <p:spPr>
          <a:xfrm flipV="1">
            <a:off x="1135071" y="2808051"/>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115616" y="3163783"/>
            <a:ext cx="770263" cy="10266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122101" y="3163783"/>
            <a:ext cx="2011929" cy="838643"/>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327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5"/>
          <p:cNvSpPr>
            <a:spLocks noChangeArrowheads="1"/>
          </p:cNvSpPr>
          <p:nvPr/>
        </p:nvSpPr>
        <p:spPr bwMode="auto">
          <a:xfrm>
            <a:off x="497959" y="109950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155" name="Rectangle 6"/>
          <p:cNvSpPr>
            <a:spLocks noChangeArrowheads="1"/>
          </p:cNvSpPr>
          <p:nvPr/>
        </p:nvSpPr>
        <p:spPr bwMode="auto">
          <a:xfrm>
            <a:off x="3206750" y="1075690"/>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端系统之间通信的含义</a:t>
            </a:r>
          </a:p>
        </p:txBody>
      </p:sp>
      <p:sp>
        <p:nvSpPr>
          <p:cNvPr id="49156" name="Rectangle 68"/>
          <p:cNvSpPr>
            <a:spLocks noChangeArrowheads="1"/>
          </p:cNvSpPr>
          <p:nvPr/>
        </p:nvSpPr>
        <p:spPr bwMode="auto">
          <a:xfrm>
            <a:off x="557213" y="1640840"/>
            <a:ext cx="315595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“主机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和主机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进行通信”实际上是指：</a:t>
            </a:r>
            <a:r>
              <a:rPr lang="zh-CN" altLang="en-US" sz="2000" b="1" dirty="0">
                <a:solidFill>
                  <a:srgbClr val="0000FF"/>
                </a:solidFill>
                <a:latin typeface="微软雅黑" panose="020B0503020204020204" pitchFamily="34" charset="-122"/>
                <a:ea typeface="微软雅黑" panose="020B0503020204020204" pitchFamily="34" charset="-122"/>
              </a:rPr>
              <a:t>“运行在主机 </a:t>
            </a:r>
            <a:r>
              <a:rPr lang="en-US" altLang="zh-CN" sz="2000" b="1" dirty="0">
                <a:solidFill>
                  <a:srgbClr val="0000FF"/>
                </a:solidFill>
                <a:latin typeface="微软雅黑" panose="020B0503020204020204" pitchFamily="34" charset="-122"/>
                <a:ea typeface="微软雅黑" panose="020B0503020204020204" pitchFamily="34" charset="-122"/>
              </a:rPr>
              <a:t>A </a:t>
            </a:r>
            <a:r>
              <a:rPr lang="zh-CN" altLang="en-US" sz="2000" b="1" dirty="0">
                <a:solidFill>
                  <a:srgbClr val="0000FF"/>
                </a:solidFill>
                <a:latin typeface="微软雅黑" panose="020B0503020204020204" pitchFamily="34" charset="-122"/>
                <a:ea typeface="微软雅黑" panose="020B0503020204020204" pitchFamily="34" charset="-122"/>
              </a:rPr>
              <a:t>上的某个程序和运行在主机 </a:t>
            </a:r>
            <a:r>
              <a:rPr lang="en-US" altLang="zh-CN" sz="2000" b="1" dirty="0">
                <a:solidFill>
                  <a:srgbClr val="0000FF"/>
                </a:solidFill>
                <a:latin typeface="微软雅黑" panose="020B0503020204020204" pitchFamily="34" charset="-122"/>
                <a:ea typeface="微软雅黑" panose="020B0503020204020204" pitchFamily="34" charset="-122"/>
              </a:rPr>
              <a:t>B </a:t>
            </a:r>
            <a:r>
              <a:rPr lang="zh-CN" altLang="en-US" sz="2000" b="1" dirty="0">
                <a:solidFill>
                  <a:srgbClr val="0000FF"/>
                </a:solidFill>
                <a:latin typeface="微软雅黑" panose="020B0503020204020204" pitchFamily="34" charset="-122"/>
                <a:ea typeface="微软雅黑" panose="020B0503020204020204" pitchFamily="34" charset="-122"/>
              </a:rPr>
              <a:t>上的另一个程序进行通信”</a:t>
            </a:r>
            <a:r>
              <a:rPr lang="zh-CN" altLang="en-US" sz="2000" b="1" dirty="0">
                <a:latin typeface="微软雅黑" panose="020B0503020204020204" pitchFamily="34" charset="-122"/>
                <a:ea typeface="微软雅黑" panose="020B0503020204020204" pitchFamily="34" charset="-122"/>
              </a:rPr>
              <a:t>。</a:t>
            </a:r>
          </a:p>
        </p:txBody>
      </p:sp>
      <p:sp>
        <p:nvSpPr>
          <p:cNvPr id="6" name="对角圆角矩形 5"/>
          <p:cNvSpPr/>
          <p:nvPr/>
        </p:nvSpPr>
        <p:spPr>
          <a:xfrm>
            <a:off x="3871609" y="1748075"/>
            <a:ext cx="4734130" cy="178215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160" name="矩形 6"/>
          <p:cNvSpPr>
            <a:spLocks noChangeArrowheads="1"/>
          </p:cNvSpPr>
          <p:nvPr/>
        </p:nvSpPr>
        <p:spPr bwMode="auto">
          <a:xfrm>
            <a:off x="4260850" y="1927924"/>
            <a:ext cx="4202113" cy="131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3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rPr>
              <a:t>即“主机 </a:t>
            </a:r>
            <a:r>
              <a:rPr lang="en-US" altLang="zh-CN" sz="2000" b="1" dirty="0">
                <a:solidFill>
                  <a:schemeClr val="bg1"/>
                </a:solidFill>
                <a:latin typeface="微软雅黑" panose="020B0503020204020204" pitchFamily="34" charset="-122"/>
                <a:ea typeface="微软雅黑" panose="020B0503020204020204" pitchFamily="34" charset="-122"/>
              </a:rPr>
              <a:t>A </a:t>
            </a:r>
            <a:r>
              <a:rPr lang="zh-CN" altLang="en-US" sz="2000" b="1" dirty="0">
                <a:solidFill>
                  <a:schemeClr val="bg1"/>
                </a:solidFill>
                <a:latin typeface="微软雅黑" panose="020B0503020204020204" pitchFamily="34" charset="-122"/>
                <a:ea typeface="微软雅黑" panose="020B0503020204020204" pitchFamily="34" charset="-122"/>
              </a:rPr>
              <a:t>的某个进程和主机 </a:t>
            </a:r>
            <a:r>
              <a:rPr lang="en-US" altLang="zh-CN" sz="2000" b="1" dirty="0">
                <a:solidFill>
                  <a:schemeClr val="bg1"/>
                </a:solidFill>
                <a:latin typeface="微软雅黑" panose="020B0503020204020204" pitchFamily="34" charset="-122"/>
                <a:ea typeface="微软雅黑" panose="020B0503020204020204" pitchFamily="34" charset="-122"/>
              </a:rPr>
              <a:t>B </a:t>
            </a:r>
            <a:r>
              <a:rPr lang="zh-CN" altLang="en-US" sz="2000" b="1" dirty="0">
                <a:solidFill>
                  <a:schemeClr val="bg1"/>
                </a:solidFill>
                <a:latin typeface="微软雅黑" panose="020B0503020204020204" pitchFamily="34" charset="-122"/>
                <a:ea typeface="微软雅黑" panose="020B0503020204020204" pitchFamily="34" charset="-122"/>
              </a:rPr>
              <a:t>上的另一个进程进行通信”。简称为“计算机之间通信”。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5"/>
          <p:cNvSpPr>
            <a:spLocks noChangeArrowheads="1"/>
          </p:cNvSpPr>
          <p:nvPr/>
        </p:nvSpPr>
        <p:spPr bwMode="auto">
          <a:xfrm>
            <a:off x="497959" y="964565"/>
            <a:ext cx="8107779"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179" name="Rectangle 6"/>
          <p:cNvSpPr>
            <a:spLocks noChangeArrowheads="1"/>
          </p:cNvSpPr>
          <p:nvPr/>
        </p:nvSpPr>
        <p:spPr bwMode="auto">
          <a:xfrm>
            <a:off x="2822575" y="937578"/>
            <a:ext cx="32623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端系统之间的两种通信方式</a:t>
            </a:r>
          </a:p>
        </p:txBody>
      </p:sp>
      <p:sp>
        <p:nvSpPr>
          <p:cNvPr id="50180" name="Rectangle 68"/>
          <p:cNvSpPr>
            <a:spLocks noChangeArrowheads="1"/>
          </p:cNvSpPr>
          <p:nvPr/>
        </p:nvSpPr>
        <p:spPr bwMode="auto">
          <a:xfrm>
            <a:off x="557213" y="1437640"/>
            <a:ext cx="818515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dirty="0">
                <a:latin typeface="微软雅黑" panose="020B0503020204020204" pitchFamily="34" charset="-122"/>
                <a:ea typeface="微软雅黑" panose="020B0503020204020204" pitchFamily="34" charset="-122"/>
              </a:rPr>
              <a:t>端系统之间的通信方式</a:t>
            </a:r>
            <a:r>
              <a:rPr lang="zh-CN" altLang="en-US" sz="2000" b="1" dirty="0">
                <a:latin typeface="微软雅黑" panose="020B0503020204020204" pitchFamily="34" charset="-122"/>
                <a:ea typeface="微软雅黑" panose="020B0503020204020204" pitchFamily="34" charset="-122"/>
              </a:rPr>
              <a:t>通常可划分为两大类：</a:t>
            </a:r>
          </a:p>
        </p:txBody>
      </p:sp>
      <p:sp>
        <p:nvSpPr>
          <p:cNvPr id="5" name="AutoShape 44"/>
          <p:cNvSpPr>
            <a:spLocks noChangeArrowheads="1"/>
          </p:cNvSpPr>
          <p:nvPr/>
        </p:nvSpPr>
        <p:spPr bwMode="auto">
          <a:xfrm>
            <a:off x="4824919" y="1942795"/>
            <a:ext cx="3780820"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556963" y="1942795"/>
            <a:ext cx="3896148" cy="2051050"/>
          </a:xfrm>
          <a:prstGeom prst="roundRect">
            <a:avLst>
              <a:gd name="adj" fmla="val 16667"/>
            </a:avLst>
          </a:prstGeom>
          <a:solidFill>
            <a:srgbClr val="00B05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50187" name="矩形 6"/>
          <p:cNvSpPr>
            <a:spLocks noChangeArrowheads="1"/>
          </p:cNvSpPr>
          <p:nvPr/>
        </p:nvSpPr>
        <p:spPr bwMode="auto">
          <a:xfrm>
            <a:off x="768350" y="2229803"/>
            <a:ext cx="34099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客户</a:t>
            </a:r>
            <a:r>
              <a:rPr lang="zh-CN" altLang="en-US" sz="2000"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solidFill>
                  <a:schemeClr val="bg1"/>
                </a:solidFill>
                <a:latin typeface="微软雅黑" panose="020B0503020204020204" pitchFamily="34" charset="-122"/>
                <a:ea typeface="微软雅黑" panose="020B0503020204020204" pitchFamily="34" charset="-122"/>
              </a:rPr>
              <a:t>服务器方式（</a:t>
            </a:r>
            <a:r>
              <a:rPr lang="en-US" altLang="zh-CN" sz="2000" b="1" dirty="0">
                <a:solidFill>
                  <a:schemeClr val="bg1"/>
                </a:solidFill>
                <a:latin typeface="微软雅黑" panose="020B0503020204020204" pitchFamily="34" charset="-122"/>
                <a:ea typeface="微软雅黑" panose="020B0503020204020204" pitchFamily="34" charset="-122"/>
              </a:rPr>
              <a:t>C/S</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即 </a:t>
            </a:r>
            <a:r>
              <a:rPr lang="en-US" altLang="zh-CN" b="1" dirty="0">
                <a:solidFill>
                  <a:schemeClr val="bg1"/>
                </a:solidFill>
                <a:latin typeface="微软雅黑" panose="020B0503020204020204" pitchFamily="34" charset="-122"/>
                <a:ea typeface="微软雅黑" panose="020B0503020204020204" pitchFamily="34" charset="-122"/>
              </a:rPr>
              <a:t>Client/Server </a:t>
            </a:r>
            <a:r>
              <a:rPr lang="zh-CN" altLang="en-US" b="1" dirty="0">
                <a:solidFill>
                  <a:schemeClr val="bg1"/>
                </a:solidFill>
                <a:latin typeface="微软雅黑" panose="020B0503020204020204" pitchFamily="34" charset="-122"/>
                <a:ea typeface="微软雅黑" panose="020B0503020204020204" pitchFamily="34" charset="-122"/>
              </a:rPr>
              <a:t>方式，简称为 </a:t>
            </a:r>
            <a:r>
              <a:rPr lang="en-US" altLang="zh-CN" b="1" dirty="0">
                <a:solidFill>
                  <a:schemeClr val="bg1"/>
                </a:solidFill>
                <a:latin typeface="微软雅黑" panose="020B0503020204020204" pitchFamily="34" charset="-122"/>
                <a:ea typeface="微软雅黑" panose="020B0503020204020204" pitchFamily="34" charset="-122"/>
              </a:rPr>
              <a:t>C/S </a:t>
            </a:r>
            <a:r>
              <a:rPr lang="zh-CN" altLang="en-US" b="1" dirty="0">
                <a:solidFill>
                  <a:schemeClr val="bg1"/>
                </a:solidFill>
                <a:latin typeface="微软雅黑" panose="020B0503020204020204" pitchFamily="34" charset="-122"/>
                <a:ea typeface="微软雅黑" panose="020B0503020204020204" pitchFamily="34" charset="-122"/>
              </a:rPr>
              <a:t>方式。 </a:t>
            </a:r>
          </a:p>
        </p:txBody>
      </p:sp>
      <p:sp>
        <p:nvSpPr>
          <p:cNvPr id="50188" name="矩形 7"/>
          <p:cNvSpPr>
            <a:spLocks noChangeArrowheads="1"/>
          </p:cNvSpPr>
          <p:nvPr/>
        </p:nvSpPr>
        <p:spPr bwMode="auto">
          <a:xfrm>
            <a:off x="5299075" y="2229803"/>
            <a:ext cx="31178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对等方式（</a:t>
            </a:r>
            <a:r>
              <a:rPr lang="en-US" altLang="zh-CN" sz="2000" b="1" dirty="0">
                <a:solidFill>
                  <a:schemeClr val="bg1"/>
                </a:solidFill>
                <a:latin typeface="微软雅黑" panose="020B0503020204020204" pitchFamily="34" charset="-122"/>
                <a:ea typeface="微软雅黑" panose="020B0503020204020204" pitchFamily="34" charset="-122"/>
              </a:rPr>
              <a:t>P2P</a:t>
            </a:r>
            <a:r>
              <a:rPr lang="zh-CN" altLang="en-US" sz="2000" b="1" dirty="0">
                <a:solidFill>
                  <a:schemeClr val="bg1"/>
                </a:solidFill>
                <a:latin typeface="微软雅黑" panose="020B0503020204020204" pitchFamily="34" charset="-122"/>
                <a:ea typeface="微软雅黑" panose="020B0503020204020204" pitchFamily="34" charset="-122"/>
              </a:rPr>
              <a:t>方式）</a:t>
            </a:r>
          </a:p>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即 </a:t>
            </a:r>
            <a:r>
              <a:rPr lang="en-US" altLang="zh-CN" b="1" dirty="0">
                <a:solidFill>
                  <a:schemeClr val="bg1"/>
                </a:solidFill>
                <a:latin typeface="微软雅黑" panose="020B0503020204020204" pitchFamily="34" charset="-122"/>
                <a:ea typeface="微软雅黑" panose="020B0503020204020204" pitchFamily="34" charset="-122"/>
              </a:rPr>
              <a:t>Peer</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Peer </a:t>
            </a:r>
            <a:r>
              <a:rPr lang="zh-CN" altLang="en-US" b="1" dirty="0">
                <a:solidFill>
                  <a:schemeClr val="bg1"/>
                </a:solidFill>
                <a:latin typeface="微软雅黑" panose="020B0503020204020204" pitchFamily="34" charset="-122"/>
                <a:ea typeface="微软雅黑" panose="020B0503020204020204" pitchFamily="34" charset="-122"/>
              </a:rPr>
              <a:t>方式 ，简称为 </a:t>
            </a:r>
            <a:r>
              <a:rPr lang="en-US" altLang="zh-CN" b="1" dirty="0">
                <a:solidFill>
                  <a:schemeClr val="bg1"/>
                </a:solidFill>
                <a:latin typeface="微软雅黑" panose="020B0503020204020204" pitchFamily="34" charset="-122"/>
                <a:ea typeface="微软雅黑" panose="020B0503020204020204" pitchFamily="34" charset="-122"/>
              </a:rPr>
              <a:t>P2P </a:t>
            </a:r>
            <a:r>
              <a:rPr lang="zh-CN" altLang="en-US" b="1" dirty="0">
                <a:solidFill>
                  <a:schemeClr val="bg1"/>
                </a:solidFill>
                <a:latin typeface="微软雅黑" panose="020B0503020204020204" pitchFamily="34" charset="-122"/>
                <a:ea typeface="微软雅黑" panose="020B0503020204020204" pitchFamily="34" charset="-122"/>
              </a:rPr>
              <a:t>方式。</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20" y="580571"/>
            <a:ext cx="8689712" cy="3752637"/>
          </a:xfrm>
          <a:prstGeom prst="rect">
            <a:avLst/>
          </a:prstGeom>
        </p:spPr>
      </p:pic>
      <p:sp>
        <p:nvSpPr>
          <p:cNvPr id="5" name="矩形 4"/>
          <p:cNvSpPr/>
          <p:nvPr/>
        </p:nvSpPr>
        <p:spPr>
          <a:xfrm>
            <a:off x="1091148" y="1373332"/>
            <a:ext cx="7571303" cy="1015663"/>
          </a:xfrm>
          <a:prstGeom prst="rect">
            <a:avLst/>
          </a:prstGeom>
        </p:spPr>
        <p:txBody>
          <a:bodyPr wrap="none">
            <a:spAutoFit/>
          </a:bodyPr>
          <a:lstStyle/>
          <a:p>
            <a:pPr algn="ctr" eaLnBrk="0" hangingPunct="0">
              <a:lnSpc>
                <a:spcPts val="3600"/>
              </a:lnSpc>
            </a:pPr>
            <a:r>
              <a:rPr lang="zh-CN" altLang="en-US" sz="2400" b="1" dirty="0">
                <a:solidFill>
                  <a:schemeClr val="bg1"/>
                </a:solidFill>
                <a:latin typeface="微软雅黑" pitchFamily="34" charset="-122"/>
                <a:ea typeface="微软雅黑" pitchFamily="34" charset="-122"/>
              </a:rPr>
              <a:t>计算机和网络已经成为当今信息时代的核心，</a:t>
            </a:r>
            <a:endParaRPr lang="en-US" altLang="zh-CN" sz="2400" b="1" dirty="0">
              <a:solidFill>
                <a:schemeClr val="bg1"/>
              </a:solidFill>
              <a:latin typeface="微软雅黑" pitchFamily="34" charset="-122"/>
              <a:ea typeface="微软雅黑" pitchFamily="34" charset="-122"/>
            </a:endParaRPr>
          </a:p>
          <a:p>
            <a:pPr algn="ctr" eaLnBrk="0" hangingPunct="0">
              <a:lnSpc>
                <a:spcPts val="3600"/>
              </a:lnSpc>
            </a:pPr>
            <a:r>
              <a:rPr lang="zh-CN" altLang="en-US" sz="2400" b="1" dirty="0">
                <a:solidFill>
                  <a:schemeClr val="bg1"/>
                </a:solidFill>
                <a:latin typeface="微软雅黑" pitchFamily="34" charset="-122"/>
                <a:ea typeface="微软雅黑" pitchFamily="34" charset="-122"/>
              </a:rPr>
              <a:t>已经成为信息社会的命脉和发展知识经济的重要基础。</a:t>
            </a:r>
          </a:p>
        </p:txBody>
      </p:sp>
    </p:spTree>
    <p:extLst>
      <p:ext uri="{BB962C8B-B14F-4D97-AF65-F5344CB8AC3E}">
        <p14:creationId xmlns:p14="http://schemas.microsoft.com/office/powerpoint/2010/main" val="2697840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616085" y="3180165"/>
            <a:ext cx="7853463" cy="790701"/>
          </a:xfrm>
          <a:prstGeom prst="round2DiagRect">
            <a:avLst/>
          </a:prstGeom>
          <a:solidFill>
            <a:srgbClr val="339933"/>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205" name="AutoShape 5"/>
          <p:cNvSpPr>
            <a:spLocks noChangeArrowheads="1"/>
          </p:cNvSpPr>
          <p:nvPr/>
        </p:nvSpPr>
        <p:spPr bwMode="auto">
          <a:xfrm>
            <a:off x="497959" y="941515"/>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矩形 4"/>
          <p:cNvSpPr>
            <a:spLocks noChangeArrowheads="1"/>
          </p:cNvSpPr>
          <p:nvPr/>
        </p:nvSpPr>
        <p:spPr bwMode="auto">
          <a:xfrm>
            <a:off x="615950" y="890651"/>
            <a:ext cx="24523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客户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服务器方式</a:t>
            </a:r>
          </a:p>
        </p:txBody>
      </p:sp>
      <p:sp>
        <p:nvSpPr>
          <p:cNvPr id="51207" name="矩形 5"/>
          <p:cNvSpPr>
            <a:spLocks noChangeArrowheads="1"/>
          </p:cNvSpPr>
          <p:nvPr/>
        </p:nvSpPr>
        <p:spPr bwMode="auto">
          <a:xfrm>
            <a:off x="497960" y="1338390"/>
            <a:ext cx="813385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客户</a:t>
            </a:r>
            <a:r>
              <a:rPr lang="zh-CN" altLang="en-US" sz="2000" b="1" dirty="0">
                <a:solidFill>
                  <a:srgbClr val="00CC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(client) </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(server) </a:t>
            </a:r>
            <a:r>
              <a:rPr lang="zh-CN" altLang="en-US" sz="2000" b="1" dirty="0">
                <a:latin typeface="微软雅黑" panose="020B0503020204020204" pitchFamily="34" charset="-122"/>
                <a:ea typeface="微软雅黑" panose="020B0503020204020204" pitchFamily="34" charset="-122"/>
              </a:rPr>
              <a:t>都是指通信中所涉及的两个应用进程。</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latin typeface="微软雅黑" panose="020B0503020204020204" pitchFamily="34" charset="-122"/>
                <a:ea typeface="微软雅黑" panose="020B0503020204020204" pitchFamily="34" charset="-122"/>
              </a:rPr>
              <a:t>服务器方式所描述的是进程之间服务和被服务的关系。</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客户是</a:t>
            </a:r>
            <a:r>
              <a:rPr lang="zh-CN" altLang="en-US" sz="2000" b="1" dirty="0">
                <a:solidFill>
                  <a:srgbClr val="0000FF"/>
                </a:solidFill>
                <a:latin typeface="微软雅黑" panose="020B0503020204020204" pitchFamily="34" charset="-122"/>
                <a:ea typeface="微软雅黑" panose="020B0503020204020204" pitchFamily="34" charset="-122"/>
              </a:rPr>
              <a:t>服务的请求方</a:t>
            </a:r>
            <a:r>
              <a:rPr lang="zh-CN" altLang="en-US" sz="2000" b="1" dirty="0">
                <a:latin typeface="微软雅黑" panose="020B0503020204020204" pitchFamily="34" charset="-122"/>
                <a:ea typeface="微软雅黑" panose="020B0503020204020204" pitchFamily="34" charset="-122"/>
              </a:rPr>
              <a:t>，服务器是</a:t>
            </a:r>
            <a:r>
              <a:rPr lang="zh-CN" altLang="en-US" sz="2000" b="1" dirty="0">
                <a:solidFill>
                  <a:srgbClr val="0000FF"/>
                </a:solidFill>
                <a:latin typeface="微软雅黑" panose="020B0503020204020204" pitchFamily="34" charset="-122"/>
                <a:ea typeface="微软雅黑" panose="020B0503020204020204" pitchFamily="34" charset="-122"/>
              </a:rPr>
              <a:t>服务的提供方</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1208" name="矩形 6"/>
          <p:cNvSpPr>
            <a:spLocks noChangeArrowheads="1"/>
          </p:cNvSpPr>
          <p:nvPr/>
        </p:nvSpPr>
        <p:spPr bwMode="auto">
          <a:xfrm>
            <a:off x="954088" y="3341180"/>
            <a:ext cx="72294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服务请求方和服务提供方都要使用网络核心部分所提供的服务。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378397" y="596392"/>
            <a:ext cx="238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zh-CN" b="1" dirty="0">
                <a:solidFill>
                  <a:srgbClr val="7030A0"/>
                </a:solidFill>
                <a:latin typeface="微软雅黑" panose="020B0503020204020204" pitchFamily="34" charset="-122"/>
                <a:ea typeface="微软雅黑" panose="020B0503020204020204" pitchFamily="34" charset="-122"/>
              </a:rPr>
              <a:t>客户</a:t>
            </a:r>
            <a:r>
              <a:rPr lang="zh-CN" altLang="en-US" b="1"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b="1" dirty="0">
                <a:solidFill>
                  <a:srgbClr val="7030A0"/>
                </a:solidFill>
                <a:latin typeface="微软雅黑" panose="020B0503020204020204" pitchFamily="34" charset="-122"/>
                <a:ea typeface="微软雅黑" panose="020B0503020204020204" pitchFamily="34" charset="-122"/>
              </a:rPr>
              <a:t>服务器工作方式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2199853" y="960445"/>
            <a:ext cx="4599608" cy="3047654"/>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230" name="Line 5"/>
          <p:cNvSpPr>
            <a:spLocks noChangeShapeType="1"/>
          </p:cNvSpPr>
          <p:nvPr/>
        </p:nvSpPr>
        <p:spPr bwMode="auto">
          <a:xfrm flipV="1">
            <a:off x="3211513" y="2855405"/>
            <a:ext cx="590550" cy="387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Line 6"/>
          <p:cNvSpPr>
            <a:spLocks noChangeShapeType="1"/>
          </p:cNvSpPr>
          <p:nvPr/>
        </p:nvSpPr>
        <p:spPr bwMode="auto">
          <a:xfrm flipH="1" flipV="1">
            <a:off x="3078163" y="2377567"/>
            <a:ext cx="493712" cy="260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Line 7"/>
          <p:cNvSpPr>
            <a:spLocks noChangeShapeType="1"/>
          </p:cNvSpPr>
          <p:nvPr/>
        </p:nvSpPr>
        <p:spPr bwMode="auto">
          <a:xfrm flipH="1">
            <a:off x="5381625" y="2782380"/>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Line 8"/>
          <p:cNvSpPr>
            <a:spLocks noChangeShapeType="1"/>
          </p:cNvSpPr>
          <p:nvPr/>
        </p:nvSpPr>
        <p:spPr bwMode="auto">
          <a:xfrm flipH="1">
            <a:off x="4957763" y="1577467"/>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 name="Line 9"/>
          <p:cNvSpPr>
            <a:spLocks noChangeShapeType="1"/>
          </p:cNvSpPr>
          <p:nvPr/>
        </p:nvSpPr>
        <p:spPr bwMode="auto">
          <a:xfrm flipH="1" flipV="1">
            <a:off x="4897438" y="3055430"/>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Line 10"/>
          <p:cNvSpPr>
            <a:spLocks noChangeShapeType="1"/>
          </p:cNvSpPr>
          <p:nvPr/>
        </p:nvSpPr>
        <p:spPr bwMode="auto">
          <a:xfrm>
            <a:off x="3756025" y="1671130"/>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 name="Line 11"/>
          <p:cNvSpPr>
            <a:spLocks noChangeShapeType="1"/>
          </p:cNvSpPr>
          <p:nvPr/>
        </p:nvSpPr>
        <p:spPr bwMode="auto">
          <a:xfrm flipV="1">
            <a:off x="3941763" y="2996692"/>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 name="Text Box 16"/>
          <p:cNvSpPr txBox="1">
            <a:spLocks noChangeArrowheads="1"/>
          </p:cNvSpPr>
          <p:nvPr/>
        </p:nvSpPr>
        <p:spPr bwMode="auto">
          <a:xfrm>
            <a:off x="1381125" y="1933067"/>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运行客户程序</a:t>
            </a:r>
          </a:p>
        </p:txBody>
      </p:sp>
      <p:grpSp>
        <p:nvGrpSpPr>
          <p:cNvPr id="12" name="Group 18"/>
          <p:cNvGrpSpPr/>
          <p:nvPr/>
        </p:nvGrpSpPr>
        <p:grpSpPr bwMode="auto">
          <a:xfrm>
            <a:off x="3381832" y="1777733"/>
            <a:ext cx="2307127" cy="1602670"/>
            <a:chOff x="1680" y="240"/>
            <a:chExt cx="2529" cy="1270"/>
          </a:xfrm>
          <a:solidFill>
            <a:schemeClr val="bg1"/>
          </a:solidFill>
        </p:grpSpPr>
        <p:sp>
          <p:nvSpPr>
            <p:cNvPr id="1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52239" name="Text Box 28"/>
          <p:cNvSpPr txBox="1">
            <a:spLocks noChangeArrowheads="1"/>
          </p:cNvSpPr>
          <p:nvPr/>
        </p:nvSpPr>
        <p:spPr bwMode="auto">
          <a:xfrm>
            <a:off x="4135438" y="1326642"/>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网络边缘</a:t>
            </a:r>
          </a:p>
        </p:txBody>
      </p:sp>
      <p:sp>
        <p:nvSpPr>
          <p:cNvPr id="52240" name="Text Box 29"/>
          <p:cNvSpPr txBox="1">
            <a:spLocks noChangeArrowheads="1"/>
          </p:cNvSpPr>
          <p:nvPr/>
        </p:nvSpPr>
        <p:spPr bwMode="auto">
          <a:xfrm>
            <a:off x="4210050" y="2891917"/>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网络核心</a:t>
            </a:r>
          </a:p>
        </p:txBody>
      </p:sp>
      <p:sp>
        <p:nvSpPr>
          <p:cNvPr id="52241" name="Text Box 31"/>
          <p:cNvSpPr txBox="1">
            <a:spLocks noChangeArrowheads="1"/>
          </p:cNvSpPr>
          <p:nvPr/>
        </p:nvSpPr>
        <p:spPr bwMode="auto">
          <a:xfrm>
            <a:off x="6967538" y="1907667"/>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zh-CN" altLang="en-US" sz="1200" b="1">
                <a:latin typeface="微软雅黑" panose="020B0503020204020204" pitchFamily="34" charset="-122"/>
                <a:ea typeface="微软雅黑" panose="020B0503020204020204" pitchFamily="34" charset="-122"/>
              </a:rPr>
              <a:t>服务器程序</a:t>
            </a:r>
          </a:p>
        </p:txBody>
      </p:sp>
      <p:sp>
        <p:nvSpPr>
          <p:cNvPr id="52242" name="Line 33"/>
          <p:cNvSpPr>
            <a:spLocks noChangeShapeType="1"/>
          </p:cNvSpPr>
          <p:nvPr/>
        </p:nvSpPr>
        <p:spPr bwMode="auto">
          <a:xfrm>
            <a:off x="2062163" y="2187067"/>
            <a:ext cx="755650" cy="920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3" name="Line 34"/>
          <p:cNvSpPr>
            <a:spLocks noChangeShapeType="1"/>
          </p:cNvSpPr>
          <p:nvPr/>
        </p:nvSpPr>
        <p:spPr bwMode="auto">
          <a:xfrm flipH="1">
            <a:off x="6159500" y="2239455"/>
            <a:ext cx="863600" cy="3730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4" name="Text Box 35"/>
          <p:cNvSpPr txBox="1">
            <a:spLocks noChangeArrowheads="1"/>
          </p:cNvSpPr>
          <p:nvPr/>
        </p:nvSpPr>
        <p:spPr bwMode="auto">
          <a:xfrm>
            <a:off x="2798763" y="186956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52245" name="Text Box 36"/>
          <p:cNvSpPr txBox="1">
            <a:spLocks noChangeArrowheads="1"/>
          </p:cNvSpPr>
          <p:nvPr/>
        </p:nvSpPr>
        <p:spPr bwMode="auto">
          <a:xfrm>
            <a:off x="6088063" y="1863217"/>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29" name="组合 28"/>
          <p:cNvGrpSpPr/>
          <p:nvPr/>
        </p:nvGrpSpPr>
        <p:grpSpPr bwMode="auto">
          <a:xfrm>
            <a:off x="3198813" y="2048955"/>
            <a:ext cx="2667000" cy="463550"/>
            <a:chOff x="2799680" y="2921777"/>
            <a:chExt cx="3658879" cy="635907"/>
          </a:xfrm>
        </p:grpSpPr>
        <p:sp>
          <p:nvSpPr>
            <p:cNvPr id="52260" name="Freeform 32"/>
            <p:cNvSpPr/>
            <p:nvPr/>
          </p:nvSpPr>
          <p:spPr bwMode="auto">
            <a:xfrm>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61" name="Text Box 39"/>
            <p:cNvSpPr txBox="1">
              <a:spLocks noChangeArrowheads="1"/>
            </p:cNvSpPr>
            <p:nvPr/>
          </p:nvSpPr>
          <p:spPr bwMode="auto">
            <a:xfrm rot="455053">
              <a:off x="4031414" y="2921777"/>
              <a:ext cx="1373075" cy="38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52247" name="Text Box 41"/>
          <p:cNvSpPr txBox="1">
            <a:spLocks noChangeArrowheads="1"/>
          </p:cNvSpPr>
          <p:nvPr/>
        </p:nvSpPr>
        <p:spPr bwMode="auto">
          <a:xfrm>
            <a:off x="2730500" y="247599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52248" name="Text Box 42"/>
          <p:cNvSpPr txBox="1">
            <a:spLocks noChangeArrowheads="1"/>
          </p:cNvSpPr>
          <p:nvPr/>
        </p:nvSpPr>
        <p:spPr bwMode="auto">
          <a:xfrm>
            <a:off x="5876925" y="2944305"/>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5224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120392"/>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863" y="1356805"/>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38" y="1304417"/>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463" y="3404680"/>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025" y="3457067"/>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060192"/>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2087055"/>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6" name="矩形 40"/>
          <p:cNvSpPr>
            <a:spLocks noChangeArrowheads="1"/>
          </p:cNvSpPr>
          <p:nvPr/>
        </p:nvSpPr>
        <p:spPr bwMode="auto">
          <a:xfrm>
            <a:off x="1582738" y="4057142"/>
            <a:ext cx="6043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anose="020B0503020204020204" pitchFamily="34" charset="-122"/>
                <a:ea typeface="微软雅黑" panose="020B0503020204020204" pitchFamily="34" charset="-122"/>
              </a:rPr>
              <a:t>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向服务器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发出请求服务，服务器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向客户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提供服务</a:t>
            </a:r>
          </a:p>
        </p:txBody>
      </p:sp>
      <p:grpSp>
        <p:nvGrpSpPr>
          <p:cNvPr id="42" name="组合 41"/>
          <p:cNvGrpSpPr/>
          <p:nvPr/>
        </p:nvGrpSpPr>
        <p:grpSpPr bwMode="auto">
          <a:xfrm>
            <a:off x="3140075" y="2344230"/>
            <a:ext cx="2665413" cy="465137"/>
            <a:chOff x="2717737" y="3239081"/>
            <a:chExt cx="3658879" cy="639036"/>
          </a:xfrm>
        </p:grpSpPr>
        <p:sp>
          <p:nvSpPr>
            <p:cNvPr id="52258" name="Text Box 40"/>
            <p:cNvSpPr txBox="1">
              <a:spLocks noChangeArrowheads="1"/>
            </p:cNvSpPr>
            <p:nvPr/>
          </p:nvSpPr>
          <p:spPr bwMode="auto">
            <a:xfrm rot="499003">
              <a:off x="3965550"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a:solidFill>
                    <a:srgbClr val="CC00CC"/>
                  </a:solidFill>
                  <a:latin typeface="微软雅黑" panose="020B0503020204020204" pitchFamily="34" charset="-122"/>
                  <a:ea typeface="微软雅黑" panose="020B0503020204020204" pitchFamily="34" charset="-122"/>
                </a:rPr>
                <a:t>② </a:t>
              </a:r>
              <a:r>
                <a:rPr kumimoji="1" lang="zh-CN" altLang="en-US" sz="1200" b="1">
                  <a:solidFill>
                    <a:srgbClr val="CC00CC"/>
                  </a:solidFill>
                  <a:latin typeface="微软雅黑" panose="020B0503020204020204" pitchFamily="34" charset="-122"/>
                  <a:ea typeface="微软雅黑" panose="020B0503020204020204" pitchFamily="34" charset="-122"/>
                </a:rPr>
                <a:t>得到服务</a:t>
              </a:r>
            </a:p>
          </p:txBody>
        </p:sp>
        <p:sp>
          <p:nvSpPr>
            <p:cNvPr id="52259"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right)">
                                      <p:cBhvr>
                                        <p:cTn id="11"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5"/>
          <p:cNvSpPr>
            <a:spLocks noChangeArrowheads="1"/>
          </p:cNvSpPr>
          <p:nvPr/>
        </p:nvSpPr>
        <p:spPr bwMode="auto">
          <a:xfrm>
            <a:off x="497958" y="142856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3251" name="Rectangle 6"/>
          <p:cNvSpPr>
            <a:spLocks noChangeArrowheads="1"/>
          </p:cNvSpPr>
          <p:nvPr/>
        </p:nvSpPr>
        <p:spPr bwMode="auto">
          <a:xfrm>
            <a:off x="3544888" y="1401572"/>
            <a:ext cx="20367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客户软件的特点 </a:t>
            </a:r>
          </a:p>
        </p:txBody>
      </p:sp>
      <p:sp>
        <p:nvSpPr>
          <p:cNvPr id="53252" name="Rectangle 68"/>
          <p:cNvSpPr>
            <a:spLocks noChangeArrowheads="1"/>
          </p:cNvSpPr>
          <p:nvPr/>
        </p:nvSpPr>
        <p:spPr bwMode="auto">
          <a:xfrm>
            <a:off x="497958" y="1901635"/>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被用户调用后运行，</a:t>
            </a:r>
            <a:r>
              <a:rPr lang="zh-CN" altLang="en-US" sz="2000" b="1" dirty="0">
                <a:latin typeface="微软雅黑" panose="020B0503020204020204" pitchFamily="34" charset="-122"/>
                <a:ea typeface="微软雅黑" panose="020B0503020204020204" pitchFamily="34" charset="-122"/>
              </a:rPr>
              <a:t>在打算通信时主动向远地服务器发起通信（请求服务）。</a:t>
            </a:r>
            <a:r>
              <a:rPr lang="zh-CN" altLang="en-US" sz="2000" b="1" dirty="0">
                <a:solidFill>
                  <a:srgbClr val="0000FF"/>
                </a:solidFill>
                <a:latin typeface="微软雅黑" panose="020B0503020204020204" pitchFamily="34" charset="-122"/>
                <a:ea typeface="微软雅黑" panose="020B0503020204020204" pitchFamily="34" charset="-122"/>
              </a:rPr>
              <a:t>因此，客户程序必须知道服务器程序的地址。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不需要特殊的硬件和很复杂的操作系统。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5"/>
          <p:cNvSpPr>
            <a:spLocks noChangeArrowheads="1"/>
          </p:cNvSpPr>
          <p:nvPr/>
        </p:nvSpPr>
        <p:spPr bwMode="auto">
          <a:xfrm>
            <a:off x="497958" y="6842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4275" name="Rectangle 6"/>
          <p:cNvSpPr>
            <a:spLocks noChangeArrowheads="1"/>
          </p:cNvSpPr>
          <p:nvPr/>
        </p:nvSpPr>
        <p:spPr bwMode="auto">
          <a:xfrm>
            <a:off x="3444875" y="657225"/>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服务器软件的特点</a:t>
            </a:r>
          </a:p>
        </p:txBody>
      </p:sp>
      <p:sp>
        <p:nvSpPr>
          <p:cNvPr id="54276" name="Rectangle 68"/>
          <p:cNvSpPr>
            <a:spLocks noChangeArrowheads="1"/>
          </p:cNvSpPr>
          <p:nvPr/>
        </p:nvSpPr>
        <p:spPr bwMode="auto">
          <a:xfrm>
            <a:off x="497958" y="1059942"/>
            <a:ext cx="835343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一种专门用来提供某种服务的程序，可同时处理多个远地或本地客户的请求。</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系统启动后即自动调用并</a:t>
            </a:r>
            <a:r>
              <a:rPr lang="zh-CN" altLang="en-US" sz="2000" b="1" dirty="0">
                <a:solidFill>
                  <a:srgbClr val="0000FF"/>
                </a:solidFill>
                <a:latin typeface="微软雅黑" panose="020B0503020204020204" pitchFamily="34" charset="-122"/>
                <a:ea typeface="微软雅黑" panose="020B0503020204020204" pitchFamily="34" charset="-122"/>
              </a:rPr>
              <a:t>一直不断地运行着，被动地等待</a:t>
            </a:r>
            <a:r>
              <a:rPr lang="zh-CN" altLang="en-US" sz="2000" b="1" dirty="0">
                <a:latin typeface="微软雅黑" panose="020B0503020204020204" pitchFamily="34" charset="-122"/>
                <a:ea typeface="微软雅黑" panose="020B0503020204020204" pitchFamily="34" charset="-122"/>
              </a:rPr>
              <a:t>并接受来自各地的客户的通信请求。</a:t>
            </a:r>
            <a:r>
              <a:rPr lang="zh-CN" altLang="en-US" sz="2000" b="1" dirty="0">
                <a:solidFill>
                  <a:srgbClr val="0000FF"/>
                </a:solidFill>
                <a:latin typeface="微软雅黑" panose="020B0503020204020204" pitchFamily="34" charset="-122"/>
                <a:ea typeface="微软雅黑" panose="020B0503020204020204" pitchFamily="34" charset="-122"/>
              </a:rPr>
              <a:t>因此，服务器程序不需要知道客户程序的地址。</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一般需要强大的硬件和高级的操作系统支持。</a:t>
            </a:r>
          </a:p>
        </p:txBody>
      </p:sp>
      <p:sp>
        <p:nvSpPr>
          <p:cNvPr id="5" name="对角圆角矩形 4"/>
          <p:cNvSpPr/>
          <p:nvPr/>
        </p:nvSpPr>
        <p:spPr>
          <a:xfrm>
            <a:off x="497957" y="3285373"/>
            <a:ext cx="8133857" cy="105963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280" name="矩形 5"/>
          <p:cNvSpPr>
            <a:spLocks noChangeArrowheads="1"/>
          </p:cNvSpPr>
          <p:nvPr/>
        </p:nvSpPr>
        <p:spPr bwMode="auto">
          <a:xfrm>
            <a:off x="868680" y="3408363"/>
            <a:ext cx="751636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客户与服务器的通信关系建立后，通信可以是双向的，客户和服务器都可发送和接收数据。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5"/>
          <p:cNvSpPr>
            <a:spLocks noChangeArrowheads="1"/>
          </p:cNvSpPr>
          <p:nvPr/>
        </p:nvSpPr>
        <p:spPr bwMode="auto">
          <a:xfrm>
            <a:off x="497960" y="1150239"/>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矩形 3"/>
          <p:cNvSpPr>
            <a:spLocks noChangeArrowheads="1"/>
          </p:cNvSpPr>
          <p:nvPr/>
        </p:nvSpPr>
        <p:spPr bwMode="auto">
          <a:xfrm>
            <a:off x="615950" y="1108520"/>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对等连接方式 </a:t>
            </a:r>
          </a:p>
        </p:txBody>
      </p:sp>
      <p:sp>
        <p:nvSpPr>
          <p:cNvPr id="55300" name="矩形 4"/>
          <p:cNvSpPr>
            <a:spLocks noChangeArrowheads="1"/>
          </p:cNvSpPr>
          <p:nvPr/>
        </p:nvSpPr>
        <p:spPr bwMode="auto">
          <a:xfrm>
            <a:off x="497960" y="1547114"/>
            <a:ext cx="8133856"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对等连接 </a:t>
            </a:r>
            <a:r>
              <a:rPr lang="en-US" altLang="zh-CN" sz="2000" b="1" dirty="0">
                <a:latin typeface="微软雅黑" panose="020B0503020204020204" pitchFamily="34" charset="-122"/>
                <a:ea typeface="微软雅黑" panose="020B0503020204020204" pitchFamily="34" charset="-122"/>
              </a:rPr>
              <a:t>(peer-to-peer</a:t>
            </a:r>
            <a:r>
              <a:rPr lang="zh-CN" altLang="en-US" sz="2000" b="1" dirty="0">
                <a:latin typeface="微软雅黑" panose="020B0503020204020204" pitchFamily="34" charset="-122"/>
                <a:ea typeface="微软雅黑" panose="020B0503020204020204" pitchFamily="34" charset="-122"/>
              </a:rPr>
              <a:t>，简写为 </a:t>
            </a:r>
            <a:r>
              <a:rPr lang="en-US" altLang="zh-CN" sz="2000" b="1" dirty="0">
                <a:solidFill>
                  <a:srgbClr val="0000FF"/>
                </a:solidFill>
                <a:latin typeface="微软雅黑" panose="020B0503020204020204" pitchFamily="34" charset="-122"/>
                <a:ea typeface="微软雅黑" panose="020B0503020204020204" pitchFamily="34" charset="-122"/>
              </a:rPr>
              <a:t>P2P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是指两个主机在通信时并不区分哪一个是服务请求方还是服务提供方。</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只要两个主机都运行了对等连接软件 </a:t>
            </a:r>
            <a:r>
              <a:rPr lang="en-US" altLang="zh-CN" sz="2000" b="1" dirty="0">
                <a:latin typeface="微软雅黑" panose="020B0503020204020204" pitchFamily="34" charset="-122"/>
                <a:ea typeface="微软雅黑" panose="020B0503020204020204" pitchFamily="34" charset="-122"/>
              </a:rPr>
              <a:t>( P2P </a:t>
            </a:r>
            <a:r>
              <a:rPr lang="zh-CN" altLang="en-US" sz="2000" b="1" dirty="0">
                <a:latin typeface="微软雅黑" panose="020B0503020204020204" pitchFamily="34" charset="-122"/>
                <a:ea typeface="微软雅黑" panose="020B0503020204020204" pitchFamily="34" charset="-122"/>
              </a:rPr>
              <a:t>软件</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，它们就可以进行</a:t>
            </a:r>
            <a:r>
              <a:rPr lang="zh-CN" altLang="en-US" sz="2000" b="1" dirty="0">
                <a:solidFill>
                  <a:srgbClr val="0000FF"/>
                </a:solidFill>
                <a:latin typeface="微软雅黑" panose="020B0503020204020204" pitchFamily="34" charset="-122"/>
                <a:ea typeface="微软雅黑" panose="020B0503020204020204" pitchFamily="34" charset="-122"/>
              </a:rPr>
              <a:t>平等的、对等连接通信</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双方都可以下载对方已经存储在硬盘中的共享文档。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2919933" y="589217"/>
            <a:ext cx="3470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b="1" dirty="0">
                <a:solidFill>
                  <a:srgbClr val="7030A0"/>
                </a:solidFill>
                <a:latin typeface="微软雅黑" panose="020B0503020204020204" pitchFamily="34" charset="-122"/>
                <a:ea typeface="微软雅黑" panose="020B0503020204020204" pitchFamily="34" charset="-122"/>
              </a:rPr>
              <a:t>对等连接工作方式（</a:t>
            </a:r>
            <a:r>
              <a:rPr lang="en-US" altLang="zh-CN" b="1" dirty="0">
                <a:solidFill>
                  <a:srgbClr val="7030A0"/>
                </a:solidFill>
                <a:latin typeface="微软雅黑" panose="020B0503020204020204" pitchFamily="34" charset="-122"/>
                <a:ea typeface="微软雅黑" panose="020B0503020204020204" pitchFamily="34" charset="-122"/>
              </a:rPr>
              <a:t>P2P </a:t>
            </a:r>
            <a:r>
              <a:rPr lang="zh-CN" altLang="zh-CN" b="1" dirty="0">
                <a:solidFill>
                  <a:srgbClr val="7030A0"/>
                </a:solidFill>
                <a:latin typeface="微软雅黑" panose="020B0503020204020204" pitchFamily="34" charset="-122"/>
                <a:ea typeface="微软雅黑" panose="020B0503020204020204" pitchFamily="34" charset="-122"/>
              </a:rPr>
              <a:t>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1154350" y="942350"/>
            <a:ext cx="6854756" cy="349547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50" name="Line 5"/>
          <p:cNvSpPr>
            <a:spLocks noChangeShapeType="1"/>
          </p:cNvSpPr>
          <p:nvPr/>
        </p:nvSpPr>
        <p:spPr bwMode="auto">
          <a:xfrm flipV="1">
            <a:off x="3154363" y="2995867"/>
            <a:ext cx="558800" cy="363537"/>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6"/>
          <p:cNvSpPr>
            <a:spLocks noChangeShapeType="1"/>
          </p:cNvSpPr>
          <p:nvPr/>
        </p:nvSpPr>
        <p:spPr bwMode="auto">
          <a:xfrm flipH="1" flipV="1">
            <a:off x="2736850" y="2395792"/>
            <a:ext cx="796925" cy="1825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7"/>
          <p:cNvSpPr>
            <a:spLocks noChangeShapeType="1"/>
          </p:cNvSpPr>
          <p:nvPr/>
        </p:nvSpPr>
        <p:spPr bwMode="auto">
          <a:xfrm flipH="1">
            <a:off x="5308600" y="2743454"/>
            <a:ext cx="854075" cy="0"/>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8"/>
          <p:cNvSpPr>
            <a:spLocks noChangeShapeType="1"/>
          </p:cNvSpPr>
          <p:nvPr/>
        </p:nvSpPr>
        <p:spPr bwMode="auto">
          <a:xfrm flipH="1">
            <a:off x="4818063" y="1748092"/>
            <a:ext cx="490537" cy="719137"/>
          </a:xfrm>
          <a:prstGeom prst="line">
            <a:avLst/>
          </a:prstGeom>
          <a:noFill/>
          <a:ln w="1905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9"/>
          <p:cNvSpPr>
            <a:spLocks noChangeShapeType="1"/>
          </p:cNvSpPr>
          <p:nvPr/>
        </p:nvSpPr>
        <p:spPr bwMode="auto">
          <a:xfrm flipH="1" flipV="1">
            <a:off x="4818063" y="3184779"/>
            <a:ext cx="433387" cy="423863"/>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Line 10"/>
          <p:cNvSpPr>
            <a:spLocks noChangeShapeType="1"/>
          </p:cNvSpPr>
          <p:nvPr/>
        </p:nvSpPr>
        <p:spPr bwMode="auto">
          <a:xfrm>
            <a:off x="3498850" y="1856042"/>
            <a:ext cx="492125" cy="51911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11"/>
          <p:cNvSpPr>
            <a:spLocks noChangeShapeType="1"/>
          </p:cNvSpPr>
          <p:nvPr/>
        </p:nvSpPr>
        <p:spPr bwMode="auto">
          <a:xfrm flipV="1">
            <a:off x="3922713" y="3129217"/>
            <a:ext cx="100012" cy="5889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17"/>
          <p:cNvGrpSpPr/>
          <p:nvPr/>
        </p:nvGrpSpPr>
        <p:grpSpPr bwMode="auto">
          <a:xfrm>
            <a:off x="3289006" y="1973586"/>
            <a:ext cx="2329056" cy="1520306"/>
            <a:chOff x="1680" y="240"/>
            <a:chExt cx="2529" cy="1270"/>
          </a:xfrm>
          <a:solidFill>
            <a:schemeClr val="bg1"/>
          </a:solidFill>
        </p:grpSpPr>
        <p:sp>
          <p:nvSpPr>
            <p:cNvPr id="12"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3"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57358" name="Text Box 27"/>
          <p:cNvSpPr txBox="1">
            <a:spLocks noChangeArrowheads="1"/>
          </p:cNvSpPr>
          <p:nvPr/>
        </p:nvSpPr>
        <p:spPr bwMode="auto">
          <a:xfrm>
            <a:off x="3941763" y="1489329"/>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网络边缘</a:t>
            </a:r>
          </a:p>
        </p:txBody>
      </p:sp>
      <p:sp>
        <p:nvSpPr>
          <p:cNvPr id="57359" name="Text Box 28"/>
          <p:cNvSpPr txBox="1">
            <a:spLocks noChangeArrowheads="1"/>
          </p:cNvSpPr>
          <p:nvPr/>
        </p:nvSpPr>
        <p:spPr bwMode="auto">
          <a:xfrm>
            <a:off x="4076700" y="2637092"/>
            <a:ext cx="1004888" cy="33813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网络核心</a:t>
            </a:r>
          </a:p>
        </p:txBody>
      </p:sp>
      <p:sp>
        <p:nvSpPr>
          <p:cNvPr id="57360" name="Text Box 30"/>
          <p:cNvSpPr txBox="1">
            <a:spLocks noChangeArrowheads="1"/>
          </p:cNvSpPr>
          <p:nvPr/>
        </p:nvSpPr>
        <p:spPr bwMode="auto">
          <a:xfrm>
            <a:off x="5789613" y="1490917"/>
            <a:ext cx="8366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61" name="Text Box 31"/>
          <p:cNvSpPr txBox="1">
            <a:spLocks noChangeArrowheads="1"/>
          </p:cNvSpPr>
          <p:nvPr/>
        </p:nvSpPr>
        <p:spPr bwMode="auto">
          <a:xfrm>
            <a:off x="5900738" y="3376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25" name="Line 32"/>
          <p:cNvSpPr>
            <a:spLocks noChangeShapeType="1"/>
          </p:cNvSpPr>
          <p:nvPr/>
        </p:nvSpPr>
        <p:spPr bwMode="auto">
          <a:xfrm flipH="1">
            <a:off x="5354638" y="1808417"/>
            <a:ext cx="0" cy="1693862"/>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Line 33"/>
          <p:cNvSpPr>
            <a:spLocks noChangeShapeType="1"/>
          </p:cNvSpPr>
          <p:nvPr/>
        </p:nvSpPr>
        <p:spPr bwMode="auto">
          <a:xfrm flipH="1" flipV="1">
            <a:off x="5505450" y="1584579"/>
            <a:ext cx="412750" cy="5873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Line 34"/>
          <p:cNvSpPr>
            <a:spLocks noChangeShapeType="1"/>
          </p:cNvSpPr>
          <p:nvPr/>
        </p:nvSpPr>
        <p:spPr bwMode="auto">
          <a:xfrm flipH="1">
            <a:off x="5453063" y="3667379"/>
            <a:ext cx="447675" cy="508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Text Box 35"/>
          <p:cNvSpPr txBox="1">
            <a:spLocks noChangeArrowheads="1"/>
          </p:cNvSpPr>
          <p:nvPr/>
        </p:nvSpPr>
        <p:spPr bwMode="auto">
          <a:xfrm>
            <a:off x="5205413" y="3986467"/>
            <a:ext cx="2984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D</a:t>
            </a:r>
          </a:p>
        </p:txBody>
      </p:sp>
      <p:sp>
        <p:nvSpPr>
          <p:cNvPr id="57366" name="Text Box 36"/>
          <p:cNvSpPr txBox="1">
            <a:spLocks noChangeArrowheads="1"/>
          </p:cNvSpPr>
          <p:nvPr/>
        </p:nvSpPr>
        <p:spPr bwMode="auto">
          <a:xfrm>
            <a:off x="5195888" y="1065467"/>
            <a:ext cx="279400" cy="306387"/>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C</a:t>
            </a:r>
          </a:p>
        </p:txBody>
      </p:sp>
      <p:sp>
        <p:nvSpPr>
          <p:cNvPr id="30" name="Line 38"/>
          <p:cNvSpPr>
            <a:spLocks noChangeShapeType="1"/>
          </p:cNvSpPr>
          <p:nvPr/>
        </p:nvSpPr>
        <p:spPr bwMode="auto">
          <a:xfrm flipH="1">
            <a:off x="3128963" y="1951292"/>
            <a:ext cx="315912" cy="138112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Text Box 39"/>
          <p:cNvSpPr txBox="1">
            <a:spLocks noChangeArrowheads="1"/>
          </p:cNvSpPr>
          <p:nvPr/>
        </p:nvSpPr>
        <p:spPr bwMode="auto">
          <a:xfrm>
            <a:off x="3362325" y="1184529"/>
            <a:ext cx="2730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E</a:t>
            </a:r>
          </a:p>
        </p:txBody>
      </p:sp>
      <p:sp>
        <p:nvSpPr>
          <p:cNvPr id="57369" name="Text Box 40"/>
          <p:cNvSpPr txBox="1">
            <a:spLocks noChangeArrowheads="1"/>
          </p:cNvSpPr>
          <p:nvPr/>
        </p:nvSpPr>
        <p:spPr bwMode="auto">
          <a:xfrm>
            <a:off x="2967038" y="3759454"/>
            <a:ext cx="26670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F</a:t>
            </a:r>
          </a:p>
        </p:txBody>
      </p:sp>
      <p:sp>
        <p:nvSpPr>
          <p:cNvPr id="57370" name="Text Box 41"/>
          <p:cNvSpPr txBox="1">
            <a:spLocks noChangeArrowheads="1"/>
          </p:cNvSpPr>
          <p:nvPr/>
        </p:nvSpPr>
        <p:spPr bwMode="auto">
          <a:xfrm>
            <a:off x="2293938" y="1471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1" name="Text Box 42"/>
          <p:cNvSpPr txBox="1">
            <a:spLocks noChangeArrowheads="1"/>
          </p:cNvSpPr>
          <p:nvPr/>
        </p:nvSpPr>
        <p:spPr bwMode="auto">
          <a:xfrm>
            <a:off x="1884363" y="2962529"/>
            <a:ext cx="8366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2" name="Line 43"/>
          <p:cNvSpPr>
            <a:spLocks noChangeShapeType="1"/>
          </p:cNvSpPr>
          <p:nvPr/>
        </p:nvSpPr>
        <p:spPr bwMode="auto">
          <a:xfrm>
            <a:off x="2965450" y="1640142"/>
            <a:ext cx="539750" cy="3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3" name="Line 44"/>
          <p:cNvSpPr>
            <a:spLocks noChangeShapeType="1"/>
          </p:cNvSpPr>
          <p:nvPr/>
        </p:nvSpPr>
        <p:spPr bwMode="auto">
          <a:xfrm>
            <a:off x="2711450" y="3295904"/>
            <a:ext cx="331788" cy="1635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5"/>
          <p:cNvSpPr>
            <a:spLocks noChangeShapeType="1"/>
          </p:cNvSpPr>
          <p:nvPr/>
        </p:nvSpPr>
        <p:spPr bwMode="auto">
          <a:xfrm flipH="1">
            <a:off x="3348038" y="1808417"/>
            <a:ext cx="1836737" cy="153987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737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150996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图片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2663" y="2257679"/>
            <a:ext cx="676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223069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33324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00" y="3667379"/>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35610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138455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Horizontal)">
                                      <p:cBhvr>
                                        <p:cTn id="7" dur="2000"/>
                                        <p:tgtEl>
                                          <p:spTgt spid="25"/>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2000"/>
                                        <p:tgtEl>
                                          <p:spTgt spid="37"/>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barn(outHorizontal)">
                                      <p:cBhvr>
                                        <p:cTn id="1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5"/>
          <p:cNvSpPr>
            <a:spLocks noChangeArrowheads="1"/>
          </p:cNvSpPr>
          <p:nvPr/>
        </p:nvSpPr>
        <p:spPr bwMode="auto">
          <a:xfrm>
            <a:off x="497958" y="9284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nSpc>
                <a:spcPts val="3300"/>
              </a:lnSpc>
            </a:pPr>
            <a:endParaRPr lang="zh-CN" altLang="en-US" sz="2000"/>
          </a:p>
        </p:txBody>
      </p:sp>
      <p:sp>
        <p:nvSpPr>
          <p:cNvPr id="56323" name="Rectangle 6"/>
          <p:cNvSpPr>
            <a:spLocks noChangeArrowheads="1"/>
          </p:cNvSpPr>
          <p:nvPr/>
        </p:nvSpPr>
        <p:spPr bwMode="auto">
          <a:xfrm>
            <a:off x="3335062" y="837502"/>
            <a:ext cx="2492990" cy="47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ts val="3300"/>
              </a:lnSpc>
            </a:pPr>
            <a:r>
              <a:rPr lang="zh-CN" altLang="en-US" sz="2000" b="1" dirty="0">
                <a:solidFill>
                  <a:schemeClr val="bg1"/>
                </a:solidFill>
                <a:ea typeface="微软雅黑" panose="020B0503020204020204" pitchFamily="34" charset="-122"/>
              </a:rPr>
              <a:t>对等连接方式的特点</a:t>
            </a:r>
          </a:p>
        </p:txBody>
      </p:sp>
      <p:sp>
        <p:nvSpPr>
          <p:cNvPr id="56324" name="Rectangle 68"/>
          <p:cNvSpPr>
            <a:spLocks noChangeArrowheads="1"/>
          </p:cNvSpPr>
          <p:nvPr/>
        </p:nvSpPr>
        <p:spPr bwMode="auto">
          <a:xfrm>
            <a:off x="497958" y="1305814"/>
            <a:ext cx="8133857"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对等连接方式从本质上看仍然是使用客户服务器方式，只是对等连接中的</a:t>
            </a:r>
            <a:r>
              <a:rPr lang="zh-CN" altLang="en-US" sz="2000" b="1" dirty="0">
                <a:solidFill>
                  <a:srgbClr val="0000FF"/>
                </a:solidFill>
                <a:latin typeface="微软雅黑" panose="020B0503020204020204" pitchFamily="34" charset="-122"/>
                <a:ea typeface="微软雅黑" panose="020B0503020204020204" pitchFamily="34" charset="-122"/>
              </a:rPr>
              <a:t>每一个主机既是客户又是服务器</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例如主机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请求 </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的服务时，</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是客户，</a:t>
            </a:r>
            <a:r>
              <a:rPr lang="en-US" altLang="zh-CN" sz="2000" b="1" dirty="0">
                <a:latin typeface="微软雅黑" panose="020B0503020204020204" pitchFamily="34" charset="-122"/>
                <a:ea typeface="微软雅黑" panose="020B0503020204020204" pitchFamily="34" charset="-122"/>
              </a:rPr>
              <a:t>D </a:t>
            </a:r>
            <a:r>
              <a:rPr lang="zh-CN" altLang="en-US" sz="2000" b="1" dirty="0">
                <a:latin typeface="微软雅黑" panose="020B0503020204020204" pitchFamily="34" charset="-122"/>
                <a:ea typeface="微软雅黑" panose="020B0503020204020204" pitchFamily="34" charset="-122"/>
              </a:rPr>
              <a:t>是服务器。但如果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又同时向 </a:t>
            </a:r>
            <a:r>
              <a:rPr lang="en-US" altLang="zh-CN" sz="2000" b="1" dirty="0">
                <a:latin typeface="微软雅黑" panose="020B0503020204020204" pitchFamily="34" charset="-122"/>
                <a:ea typeface="微软雅黑" panose="020B0503020204020204" pitchFamily="34" charset="-122"/>
              </a:rPr>
              <a:t>F</a:t>
            </a:r>
            <a:r>
              <a:rPr lang="zh-CN" altLang="en-US" sz="2000" b="1" dirty="0">
                <a:latin typeface="微软雅黑" panose="020B0503020204020204" pitchFamily="34" charset="-122"/>
                <a:ea typeface="微软雅黑" panose="020B0503020204020204" pitchFamily="34" charset="-122"/>
              </a:rPr>
              <a:t>提供服务，那么 </a:t>
            </a:r>
            <a:r>
              <a:rPr lang="en-US" altLang="zh-CN" sz="2000" b="1" dirty="0">
                <a:latin typeface="微软雅黑" panose="020B0503020204020204" pitchFamily="34" charset="-122"/>
                <a:ea typeface="微软雅黑" panose="020B0503020204020204" pitchFamily="34" charset="-122"/>
              </a:rPr>
              <a:t>C </a:t>
            </a:r>
            <a:r>
              <a:rPr lang="zh-CN" altLang="en-US" sz="2000" b="1" dirty="0">
                <a:latin typeface="微软雅黑" panose="020B0503020204020204" pitchFamily="34" charset="-122"/>
                <a:ea typeface="微软雅黑" panose="020B0503020204020204" pitchFamily="34" charset="-122"/>
              </a:rPr>
              <a:t>又同时起着服务器的作用。</a:t>
            </a:r>
          </a:p>
        </p:txBody>
      </p:sp>
      <p:sp>
        <p:nvSpPr>
          <p:cNvPr id="5" name="对角圆角矩形 4"/>
          <p:cNvSpPr/>
          <p:nvPr/>
        </p:nvSpPr>
        <p:spPr>
          <a:xfrm>
            <a:off x="497957" y="3236345"/>
            <a:ext cx="8133857" cy="7534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300"/>
              </a:lnSpc>
              <a:spcBef>
                <a:spcPts val="0"/>
              </a:spcBef>
              <a:spcAft>
                <a:spcPts val="0"/>
              </a:spcAft>
              <a:defRPr/>
            </a:pPr>
            <a:endParaRPr lang="zh-CN" altLang="en-US" sz="2000"/>
          </a:p>
        </p:txBody>
      </p:sp>
      <p:sp>
        <p:nvSpPr>
          <p:cNvPr id="56328" name="矩形 5"/>
          <p:cNvSpPr>
            <a:spLocks noChangeArrowheads="1"/>
          </p:cNvSpPr>
          <p:nvPr/>
        </p:nvSpPr>
        <p:spPr bwMode="auto">
          <a:xfrm>
            <a:off x="722376" y="3360357"/>
            <a:ext cx="7699248"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对等连接工作方式可支持大量对等用户（如上百万个）同时工作。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网络核心部分是互联网中最复杂的部分。</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网络中的核心部分要向网络边缘中的大量主机提供连通性，使边缘部分中的任何一个主机都能够向其他主机通信（即传送或接收各种形式的数据）。</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0000FF"/>
                </a:solidFill>
                <a:latin typeface="微软雅黑" panose="020B0503020204020204" pitchFamily="34" charset="-122"/>
                <a:ea typeface="微软雅黑" panose="020B0503020204020204" pitchFamily="34" charset="-122"/>
              </a:rPr>
              <a:t>路由器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0000FF"/>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收到的分组，这是网络核心部分最重要的功能。</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AutoShape 5"/>
          <p:cNvSpPr>
            <a:spLocks noChangeArrowheads="1"/>
          </p:cNvSpPr>
          <p:nvPr/>
        </p:nvSpPr>
        <p:spPr bwMode="auto">
          <a:xfrm>
            <a:off x="545145" y="59682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55455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rPr>
              <a:t>互联网的组成</a:t>
            </a:r>
          </a:p>
        </p:txBody>
      </p:sp>
      <p:sp>
        <p:nvSpPr>
          <p:cNvPr id="84"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5"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grpSp>
        <p:nvGrpSpPr>
          <p:cNvPr id="47104" name="组合 47103"/>
          <p:cNvGrpSpPr/>
          <p:nvPr/>
        </p:nvGrpSpPr>
        <p:grpSpPr>
          <a:xfrm>
            <a:off x="1385888" y="1118045"/>
            <a:ext cx="6299200" cy="3198812"/>
            <a:chOff x="1385888" y="1118045"/>
            <a:chExt cx="6299200" cy="3198812"/>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9" name="Text Box 1523"/>
            <p:cNvSpPr txBox="1">
              <a:spLocks noChangeArrowheads="1"/>
            </p:cNvSpPr>
            <p:nvPr/>
          </p:nvSpPr>
          <p:spPr bwMode="auto">
            <a:xfrm>
              <a:off x="3478271" y="1939151"/>
              <a:ext cx="646005"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3" name="直接连接符 2"/>
            <p:cNvCxnSpPr/>
            <p:nvPr/>
          </p:nvCxnSpPr>
          <p:spPr>
            <a:xfrm flipV="1">
              <a:off x="3829114" y="2242472"/>
              <a:ext cx="726827" cy="7889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167323" y="3210766"/>
              <a:ext cx="1071833" cy="1096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815964" y="2173289"/>
              <a:ext cx="1118900" cy="32373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27609" y="3081385"/>
              <a:ext cx="517467" cy="13900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3198733" y="2335157"/>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5509041" y="3010286"/>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5996091" y="2603380"/>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3126458" y="2702276"/>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直接连接符 109"/>
            <p:cNvCxnSpPr/>
            <p:nvPr/>
          </p:nvCxnSpPr>
          <p:spPr>
            <a:xfrm flipH="1" flipV="1">
              <a:off x="3734378" y="2295964"/>
              <a:ext cx="112810" cy="85537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112" name="直接连接符 111"/>
            <p:cNvCxnSpPr/>
            <p:nvPr/>
          </p:nvCxnSpPr>
          <p:spPr>
            <a:xfrm flipV="1">
              <a:off x="5435194" y="2256354"/>
              <a:ext cx="55682" cy="88199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134" name="Group 162"/>
            <p:cNvGrpSpPr/>
            <p:nvPr/>
          </p:nvGrpSpPr>
          <p:grpSpPr bwMode="auto">
            <a:xfrm>
              <a:off x="4281237" y="2016981"/>
              <a:ext cx="736809" cy="400824"/>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32" name="Group 138"/>
            <p:cNvGrpSpPr/>
            <p:nvPr/>
          </p:nvGrpSpPr>
          <p:grpSpPr bwMode="auto">
            <a:xfrm>
              <a:off x="5059557" y="2958724"/>
              <a:ext cx="736809" cy="400824"/>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1" name="Group 126"/>
            <p:cNvGrpSpPr/>
            <p:nvPr/>
          </p:nvGrpSpPr>
          <p:grpSpPr bwMode="auto">
            <a:xfrm>
              <a:off x="3683228" y="2987262"/>
              <a:ext cx="736809" cy="400824"/>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7" name="直接连接符 116"/>
            <p:cNvCxnSpPr/>
            <p:nvPr/>
          </p:nvCxnSpPr>
          <p:spPr>
            <a:xfrm>
              <a:off x="2236764" y="2363535"/>
              <a:ext cx="670083" cy="26624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236764" y="2649548"/>
              <a:ext cx="704672" cy="39018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14" name="Group 124"/>
            <p:cNvGrpSpPr/>
            <p:nvPr/>
          </p:nvGrpSpPr>
          <p:grpSpPr bwMode="auto">
            <a:xfrm>
              <a:off x="2649360" y="2428183"/>
              <a:ext cx="736809" cy="400824"/>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123" name="Text Box 1523"/>
            <p:cNvSpPr txBox="1">
              <a:spLocks noChangeArrowheads="1"/>
            </p:cNvSpPr>
            <p:nvPr/>
          </p:nvSpPr>
          <p:spPr bwMode="auto">
            <a:xfrm>
              <a:off x="2772840" y="250625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网络</a:t>
              </a:r>
            </a:p>
          </p:txBody>
        </p:sp>
        <p:cxnSp>
          <p:nvCxnSpPr>
            <p:cNvPr id="124" name="直接连接符 123"/>
            <p:cNvCxnSpPr/>
            <p:nvPr/>
          </p:nvCxnSpPr>
          <p:spPr>
            <a:xfrm flipH="1">
              <a:off x="6094889" y="2196129"/>
              <a:ext cx="826414" cy="419902"/>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6137091" y="2579524"/>
              <a:ext cx="826416" cy="458805"/>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33" name="Group 150"/>
            <p:cNvGrpSpPr/>
            <p:nvPr/>
          </p:nvGrpSpPr>
          <p:grpSpPr bwMode="auto">
            <a:xfrm>
              <a:off x="5660160" y="2384079"/>
              <a:ext cx="736809" cy="400824"/>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132" name="矩形 131"/>
          <p:cNvSpPr/>
          <p:nvPr/>
        </p:nvSpPr>
        <p:spPr>
          <a:xfrm>
            <a:off x="864020" y="3531557"/>
            <a:ext cx="4256225" cy="1126462"/>
          </a:xfrm>
          <a:prstGeom prst="rect">
            <a:avLst/>
          </a:prstGeom>
        </p:spPr>
        <p:txBody>
          <a:bodyPr wrap="square">
            <a:spAutoFit/>
          </a:bodyPr>
          <a:lstStyle/>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在网络核心部分起特殊作用的是</a:t>
            </a:r>
            <a:r>
              <a:rPr lang="zh-CN" altLang="en-US" sz="1400" b="1" dirty="0">
                <a:solidFill>
                  <a:srgbClr val="0000FF"/>
                </a:solidFill>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(router)</a:t>
            </a:r>
            <a:r>
              <a:rPr lang="zh-CN" altLang="en-US" sz="1400" b="1" dirty="0">
                <a:latin typeface="微软雅黑" pitchFamily="34" charset="-122"/>
                <a:ea typeface="微软雅黑" pitchFamily="34" charset="-122"/>
              </a:rPr>
              <a:t>。</a:t>
            </a:r>
          </a:p>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路由器是实现</a:t>
            </a:r>
            <a:r>
              <a:rPr lang="zh-CN" altLang="en-US" sz="1400" b="1" dirty="0">
                <a:solidFill>
                  <a:srgbClr val="0000FF"/>
                </a:solidFill>
                <a:latin typeface="微软雅黑" pitchFamily="34" charset="-122"/>
                <a:ea typeface="微软雅黑" pitchFamily="34" charset="-122"/>
              </a:rPr>
              <a:t>分组交换</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(packet switching) </a:t>
            </a:r>
            <a:r>
              <a:rPr lang="zh-CN" altLang="en-US" sz="1400" b="1" dirty="0">
                <a:latin typeface="微软雅黑" pitchFamily="34" charset="-122"/>
                <a:ea typeface="微软雅黑" pitchFamily="34" charset="-122"/>
              </a:rPr>
              <a:t>的关键构件，其任务是转发收到的分组，这是网络核心部分最重要的功能。</a:t>
            </a:r>
          </a:p>
        </p:txBody>
      </p:sp>
      <p:sp>
        <p:nvSpPr>
          <p:cNvPr id="47106" name="矩形 47105"/>
          <p:cNvSpPr/>
          <p:nvPr/>
        </p:nvSpPr>
        <p:spPr>
          <a:xfrm>
            <a:off x="5689215" y="3531557"/>
            <a:ext cx="2638863" cy="757130"/>
          </a:xfrm>
          <a:prstGeom prst="rect">
            <a:avLst/>
          </a:prstGeom>
        </p:spPr>
        <p:txBody>
          <a:bodyPr wrap="square">
            <a:spAutoFit/>
          </a:bodyPr>
          <a:lstStyle/>
          <a:p>
            <a:pPr>
              <a:lnSpc>
                <a:spcPct val="120000"/>
              </a:lnSpc>
            </a:pPr>
            <a:r>
              <a:rPr lang="zh-CN" altLang="zh-CN" b="1" dirty="0">
                <a:solidFill>
                  <a:srgbClr val="FF0000"/>
                </a:solidFill>
                <a:latin typeface="微软雅黑" pitchFamily="34" charset="-122"/>
                <a:ea typeface="微软雅黑" pitchFamily="34" charset="-122"/>
              </a:rPr>
              <a:t>分组转发</a:t>
            </a:r>
            <a:r>
              <a:rPr lang="zh-CN" altLang="en-US" b="1" dirty="0">
                <a:latin typeface="微软雅黑" pitchFamily="34" charset="-122"/>
                <a:ea typeface="微软雅黑" pitchFamily="34" charset="-122"/>
              </a:rPr>
              <a:t>是</a:t>
            </a:r>
            <a:r>
              <a:rPr lang="zh-CN" altLang="zh-CN" b="1" dirty="0">
                <a:latin typeface="微软雅黑" pitchFamily="34" charset="-122"/>
                <a:ea typeface="微软雅黑" pitchFamily="34" charset="-122"/>
              </a:rPr>
              <a:t>网络核心部分最重要的功能。</a:t>
            </a:r>
          </a:p>
        </p:txBody>
      </p:sp>
    </p:spTree>
    <p:extLst>
      <p:ext uri="{BB962C8B-B14F-4D97-AF65-F5344CB8AC3E}">
        <p14:creationId xmlns:p14="http://schemas.microsoft.com/office/powerpoint/2010/main" val="1929467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典型交换技术包括：</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电路交换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分组交换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报文交换等。</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互联网的核心部分采用了分组交换技术。</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6273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19" y="586921"/>
            <a:ext cx="8695537" cy="3757935"/>
          </a:xfrm>
          <a:prstGeom prst="rect">
            <a:avLst/>
          </a:prstGeom>
        </p:spPr>
      </p:pic>
      <p:sp>
        <p:nvSpPr>
          <p:cNvPr id="6" name="矩形 5"/>
          <p:cNvSpPr/>
          <p:nvPr/>
        </p:nvSpPr>
        <p:spPr>
          <a:xfrm>
            <a:off x="1670150" y="625875"/>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9" name="矩形 8"/>
          <p:cNvSpPr/>
          <p:nvPr/>
        </p:nvSpPr>
        <p:spPr>
          <a:xfrm>
            <a:off x="5908327" y="625875"/>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spTree>
    <p:extLst>
      <p:ext uri="{BB962C8B-B14F-4D97-AF65-F5344CB8AC3E}">
        <p14:creationId xmlns:p14="http://schemas.microsoft.com/office/powerpoint/2010/main" val="50878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5"/>
          <p:cNvSpPr>
            <a:spLocks noChangeArrowheads="1"/>
          </p:cNvSpPr>
          <p:nvPr/>
        </p:nvSpPr>
        <p:spPr bwMode="auto">
          <a:xfrm>
            <a:off x="497960" y="804863"/>
            <a:ext cx="8133856"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9395" name="矩形 3"/>
          <p:cNvSpPr>
            <a:spLocks noChangeArrowheads="1"/>
          </p:cNvSpPr>
          <p:nvPr/>
        </p:nvSpPr>
        <p:spPr bwMode="auto">
          <a:xfrm>
            <a:off x="615950" y="753999"/>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59396" name="矩形 6"/>
          <p:cNvSpPr>
            <a:spLocks noChangeArrowheads="1"/>
          </p:cNvSpPr>
          <p:nvPr/>
        </p:nvSpPr>
        <p:spPr bwMode="auto">
          <a:xfrm>
            <a:off x="497960" y="1347660"/>
            <a:ext cx="8133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a:solidFill>
                  <a:prstClr val="black"/>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部电话机只需要用 </a:t>
            </a: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对电线直接连接就能够互相通话。 </a:t>
            </a:r>
          </a:p>
        </p:txBody>
      </p:sp>
      <p:sp>
        <p:nvSpPr>
          <p:cNvPr id="8" name="圆角矩形 7"/>
          <p:cNvSpPr/>
          <p:nvPr/>
        </p:nvSpPr>
        <p:spPr>
          <a:xfrm>
            <a:off x="497960" y="1814562"/>
            <a:ext cx="8133856" cy="20218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9400" name="矩形 8"/>
          <p:cNvSpPr>
            <a:spLocks noChangeArrowheads="1"/>
          </p:cNvSpPr>
          <p:nvPr/>
        </p:nvSpPr>
        <p:spPr bwMode="auto">
          <a:xfrm>
            <a:off x="3316288" y="3397250"/>
            <a:ext cx="2452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a:solidFill>
                  <a:prstClr val="white"/>
                </a:solidFill>
                <a:ea typeface="黑体" panose="02010609060101010101" pitchFamily="2" charset="-122"/>
              </a:rPr>
              <a:t> </a:t>
            </a:r>
            <a:r>
              <a:rPr lang="en-US" altLang="zh-CN" sz="1400" b="1">
                <a:solidFill>
                  <a:prstClr val="white"/>
                </a:solidFill>
                <a:ea typeface="微软雅黑" panose="020B0503020204020204" pitchFamily="34" charset="-122"/>
              </a:rPr>
              <a:t>(a) </a:t>
            </a:r>
            <a:r>
              <a:rPr lang="zh-CN" altLang="zh-CN" sz="1400" b="1">
                <a:solidFill>
                  <a:prstClr val="white"/>
                </a:solidFill>
                <a:ea typeface="微软雅黑" panose="020B0503020204020204" pitchFamily="34" charset="-122"/>
              </a:rPr>
              <a:t>两部电话直接相</a:t>
            </a:r>
            <a:r>
              <a:rPr lang="zh-CN" altLang="en-US" sz="1400" b="1">
                <a:solidFill>
                  <a:prstClr val="white"/>
                </a:solidFill>
                <a:ea typeface="微软雅黑" panose="020B0503020204020204" pitchFamily="34" charset="-122"/>
              </a:rPr>
              <a:t>连</a:t>
            </a:r>
          </a:p>
        </p:txBody>
      </p:sp>
      <p:sp>
        <p:nvSpPr>
          <p:cNvPr id="59401" name="矩形 9"/>
          <p:cNvSpPr>
            <a:spLocks noChangeArrowheads="1"/>
          </p:cNvSpPr>
          <p:nvPr/>
        </p:nvSpPr>
        <p:spPr bwMode="auto">
          <a:xfrm>
            <a:off x="3586353" y="3854641"/>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236788" y="2822575"/>
            <a:ext cx="5192712"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59403" name="组合 11"/>
          <p:cNvGrpSpPr/>
          <p:nvPr/>
        </p:nvGrpSpPr>
        <p:grpSpPr bwMode="auto">
          <a:xfrm>
            <a:off x="1490663" y="2400300"/>
            <a:ext cx="6286500" cy="825500"/>
            <a:chOff x="115860" y="3847459"/>
            <a:chExt cx="6286332" cy="824998"/>
          </a:xfrm>
        </p:grpSpPr>
        <p:pic>
          <p:nvPicPr>
            <p:cNvPr id="59404"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7784" y="384745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0419" name="矩形 2"/>
          <p:cNvSpPr>
            <a:spLocks noChangeArrowheads="1"/>
          </p:cNvSpPr>
          <p:nvPr/>
        </p:nvSpPr>
        <p:spPr bwMode="auto">
          <a:xfrm>
            <a:off x="615950" y="650812"/>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60420" name="矩形 3"/>
          <p:cNvSpPr>
            <a:spLocks noChangeArrowheads="1"/>
          </p:cNvSpPr>
          <p:nvPr/>
        </p:nvSpPr>
        <p:spPr bwMode="auto">
          <a:xfrm>
            <a:off x="497960" y="1120775"/>
            <a:ext cx="26280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pPr>
            <a:r>
              <a:rPr lang="en-US" altLang="zh-CN" sz="2000" b="1" dirty="0">
                <a:solidFill>
                  <a:prstClr val="black"/>
                </a:solidFill>
                <a:latin typeface="微软雅黑" panose="020B0503020204020204" pitchFamily="34" charset="-122"/>
                <a:ea typeface="微软雅黑" panose="020B0503020204020204" pitchFamily="34" charset="-122"/>
              </a:rPr>
              <a:t>5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dirty="0">
                <a:solidFill>
                  <a:prstClr val="black"/>
                </a:solidFill>
                <a:latin typeface="微软雅黑" panose="020B0503020204020204" pitchFamily="34" charset="-122"/>
                <a:ea typeface="微软雅黑" panose="020B0503020204020204" pitchFamily="34" charset="-122"/>
              </a:rPr>
              <a:t>10 </a:t>
            </a:r>
            <a:r>
              <a:rPr lang="zh-CN" altLang="en-US" sz="2000" b="1" dirty="0">
                <a:solidFill>
                  <a:prstClr val="black"/>
                </a:solidFill>
                <a:latin typeface="微软雅黑" panose="020B0503020204020204" pitchFamily="34" charset="-122"/>
                <a:ea typeface="微软雅黑" panose="020B0503020204020204" pitchFamily="34" charset="-122"/>
              </a:rPr>
              <a:t>对电线。</a:t>
            </a:r>
          </a:p>
        </p:txBody>
      </p:sp>
      <p:sp>
        <p:nvSpPr>
          <p:cNvPr id="5" name="圆角矩形 4"/>
          <p:cNvSpPr/>
          <p:nvPr/>
        </p:nvSpPr>
        <p:spPr>
          <a:xfrm>
            <a:off x="3418320" y="1096637"/>
            <a:ext cx="5213496"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0424" name="矩形 5"/>
          <p:cNvSpPr>
            <a:spLocks noChangeArrowheads="1"/>
          </p:cNvSpPr>
          <p:nvPr/>
        </p:nvSpPr>
        <p:spPr bwMode="auto">
          <a:xfrm>
            <a:off x="4757918" y="3959262"/>
            <a:ext cx="2881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dirty="0">
                <a:solidFill>
                  <a:prstClr val="white"/>
                </a:solidFill>
                <a:ea typeface="微软雅黑" panose="020B0503020204020204" pitchFamily="34" charset="-122"/>
              </a:rPr>
              <a:t>(b) 5 </a:t>
            </a:r>
            <a:r>
              <a:rPr lang="zh-CN" altLang="zh-CN" sz="1400" b="1" dirty="0">
                <a:solidFill>
                  <a:prstClr val="white"/>
                </a:solidFill>
                <a:ea typeface="微软雅黑" panose="020B0503020204020204" pitchFamily="34" charset="-122"/>
              </a:rPr>
              <a:t>部电话</a:t>
            </a:r>
            <a:r>
              <a:rPr lang="zh-CN" altLang="en-US" sz="1400" b="1" dirty="0">
                <a:solidFill>
                  <a:prstClr val="white"/>
                </a:solidFill>
                <a:ea typeface="微软雅黑" panose="020B0503020204020204" pitchFamily="34" charset="-122"/>
              </a:rPr>
              <a:t>机两两直接</a:t>
            </a:r>
            <a:r>
              <a:rPr lang="zh-CN" altLang="zh-CN" sz="1400" b="1" dirty="0">
                <a:solidFill>
                  <a:prstClr val="white"/>
                </a:solidFill>
                <a:ea typeface="微软雅黑" panose="020B0503020204020204" pitchFamily="34" charset="-122"/>
              </a:rPr>
              <a:t>相</a:t>
            </a:r>
            <a:r>
              <a:rPr lang="zh-CN" altLang="en-US" sz="1400" b="1" dirty="0">
                <a:solidFill>
                  <a:prstClr val="white"/>
                </a:solidFill>
                <a:ea typeface="微软雅黑" panose="020B0503020204020204" pitchFamily="34" charset="-122"/>
              </a:rPr>
              <a:t>连</a:t>
            </a:r>
          </a:p>
        </p:txBody>
      </p:sp>
      <p:sp>
        <p:nvSpPr>
          <p:cNvPr id="60425" name="矩形 6"/>
          <p:cNvSpPr>
            <a:spLocks noChangeArrowheads="1"/>
          </p:cNvSpPr>
          <p:nvPr/>
        </p:nvSpPr>
        <p:spPr bwMode="auto">
          <a:xfrm>
            <a:off x="5134555" y="4285062"/>
            <a:ext cx="1979612" cy="307975"/>
          </a:xfrm>
          <a:prstGeom prst="rect">
            <a:avLst/>
          </a:prstGeom>
          <a:noFill/>
          <a:ln>
            <a:noFill/>
          </a:ln>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4645428" y="2190210"/>
            <a:ext cx="2452687"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90018" y="1416794"/>
            <a:ext cx="1035050" cy="692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6794" y="1493838"/>
            <a:ext cx="941387" cy="6207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793662" y="2205676"/>
            <a:ext cx="454025" cy="11191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834848" y="2313169"/>
            <a:ext cx="567936" cy="11354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08371" y="3521554"/>
            <a:ext cx="13160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423405" y="1353525"/>
            <a:ext cx="601663"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6066390" y="1493838"/>
            <a:ext cx="661988" cy="191928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726163" y="2175424"/>
            <a:ext cx="2012950" cy="12731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71284" y="2165195"/>
            <a:ext cx="1819275" cy="12001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0436" name="组合 17"/>
          <p:cNvGrpSpPr/>
          <p:nvPr/>
        </p:nvGrpSpPr>
        <p:grpSpPr bwMode="auto">
          <a:xfrm>
            <a:off x="4476306" y="1174751"/>
            <a:ext cx="3138137" cy="2642338"/>
            <a:chOff x="2699792" y="2433478"/>
            <a:chExt cx="3602460" cy="2855140"/>
          </a:xfrm>
        </p:grpSpPr>
        <p:pic>
          <p:nvPicPr>
            <p:cNvPr id="60437"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9"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1"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250"/>
                                        <p:tgtEl>
                                          <p:spTgt spid="1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50"/>
                                        <p:tgtEl>
                                          <p:spTgt spid="1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250"/>
                                        <p:tgtEl>
                                          <p:spTgt spid="1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250"/>
                                        <p:tgtEl>
                                          <p:spTgt spid="1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250"/>
                                        <p:tgtEl>
                                          <p:spTgt spid="1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3"/>
          <p:cNvSpPr>
            <a:spLocks noChangeArrowheads="1"/>
          </p:cNvSpPr>
          <p:nvPr/>
        </p:nvSpPr>
        <p:spPr bwMode="auto">
          <a:xfrm>
            <a:off x="497960" y="1101725"/>
            <a:ext cx="3382924"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en-US" altLang="zh-CN" sz="2000" b="1" dirty="0">
                <a:solidFill>
                  <a:prstClr val="black"/>
                </a:solidFill>
                <a:latin typeface="微软雅黑" panose="020B0503020204020204" pitchFamily="34" charset="-122"/>
                <a:ea typeface="微软雅黑" panose="020B0503020204020204" pitchFamily="34" charset="-122"/>
              </a:rPr>
              <a:t>N </a:t>
            </a:r>
            <a:r>
              <a:rPr lang="zh-CN" altLang="en-US" sz="2000" b="1" dirty="0">
                <a:solidFill>
                  <a:prstClr val="black"/>
                </a:solidFill>
                <a:latin typeface="微软雅黑" panose="020B0503020204020204" pitchFamily="34" charset="-122"/>
                <a:ea typeface="微软雅黑" panose="020B0503020204020204" pitchFamily="34" charset="-122"/>
              </a:rPr>
              <a:t>部电话机两两直接相连，需 </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–1)/2 </a:t>
            </a:r>
            <a:r>
              <a:rPr lang="zh-CN" altLang="en-US" sz="2000" b="1" dirty="0">
                <a:solidFill>
                  <a:prstClr val="black"/>
                </a:solidFill>
                <a:latin typeface="微软雅黑" panose="020B0503020204020204" pitchFamily="34" charset="-122"/>
                <a:ea typeface="微软雅黑" panose="020B0503020204020204" pitchFamily="34" charset="-122"/>
              </a:rPr>
              <a:t>对电线。这种直接连接方法所需要的电线对的数量与电话机数量的平方</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a:t>
            </a:r>
            <a:r>
              <a:rPr lang="en-US" altLang="zh-CN" sz="2000" b="1" baseline="30000" dirty="0">
                <a:solidFill>
                  <a:srgbClr val="0000FF"/>
                </a:solidFill>
                <a:latin typeface="微软雅黑" panose="020B0503020204020204" pitchFamily="34" charset="-122"/>
                <a:ea typeface="微软雅黑" panose="020B0503020204020204" pitchFamily="34" charset="-122"/>
              </a:rPr>
              <a:t>2</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成正比。</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093535" y="1096637"/>
            <a:ext cx="4538281"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1448" name="组合 23"/>
          <p:cNvGrpSpPr/>
          <p:nvPr/>
        </p:nvGrpSpPr>
        <p:grpSpPr bwMode="auto">
          <a:xfrm>
            <a:off x="4489906" y="1120775"/>
            <a:ext cx="3757613" cy="3144838"/>
            <a:chOff x="2607464" y="2947482"/>
            <a:chExt cx="3757622" cy="3145044"/>
          </a:xfrm>
        </p:grpSpPr>
        <p:cxnSp>
          <p:nvCxnSpPr>
            <p:cNvPr id="25" name="直接连接符 24"/>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6147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9" name="组合 54"/>
            <p:cNvGrpSpPr/>
            <p:nvPr/>
          </p:nvGrpSpPr>
          <p:grpSpPr bwMode="auto">
            <a:xfrm>
              <a:off x="2607464" y="4292409"/>
              <a:ext cx="3757622" cy="455190"/>
              <a:chOff x="2627784" y="4149080"/>
              <a:chExt cx="3757622" cy="455190"/>
            </a:xfrm>
          </p:grpSpPr>
          <p:pic>
            <p:nvPicPr>
              <p:cNvPr id="6148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8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2" name="组合 57"/>
            <p:cNvGrpSpPr/>
            <p:nvPr/>
          </p:nvGrpSpPr>
          <p:grpSpPr bwMode="auto">
            <a:xfrm>
              <a:off x="4227644" y="2947482"/>
              <a:ext cx="517262" cy="3145044"/>
              <a:chOff x="4311758" y="2755370"/>
              <a:chExt cx="517262" cy="3145044"/>
            </a:xfrm>
          </p:grpSpPr>
          <p:pic>
            <p:nvPicPr>
              <p:cNvPr id="6148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3"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4" name="矩形 2"/>
          <p:cNvSpPr>
            <a:spLocks noChangeArrowheads="1"/>
          </p:cNvSpPr>
          <p:nvPr/>
        </p:nvSpPr>
        <p:spPr bwMode="auto">
          <a:xfrm>
            <a:off x="615950" y="659956"/>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5"/>
          <p:cNvSpPr>
            <a:spLocks noChangeArrowheads="1"/>
          </p:cNvSpPr>
          <p:nvPr/>
        </p:nvSpPr>
        <p:spPr bwMode="auto">
          <a:xfrm>
            <a:off x="497960" y="62293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2467" name="Rectangle 6"/>
          <p:cNvSpPr>
            <a:spLocks noChangeArrowheads="1"/>
          </p:cNvSpPr>
          <p:nvPr/>
        </p:nvSpPr>
        <p:spPr bwMode="auto">
          <a:xfrm>
            <a:off x="3829050" y="595948"/>
            <a:ext cx="1468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使用交换机</a:t>
            </a:r>
          </a:p>
        </p:txBody>
      </p:sp>
      <p:sp>
        <p:nvSpPr>
          <p:cNvPr id="62468" name="Rectangle 68"/>
          <p:cNvSpPr>
            <a:spLocks noChangeArrowheads="1"/>
          </p:cNvSpPr>
          <p:nvPr/>
        </p:nvSpPr>
        <p:spPr bwMode="auto">
          <a:xfrm>
            <a:off x="497960" y="978535"/>
            <a:ext cx="7768153"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pPr>
            <a:r>
              <a:rPr lang="zh-CN" altLang="en-US" sz="2000" b="1" dirty="0">
                <a:solidFill>
                  <a:prstClr val="black"/>
                </a:solidFill>
                <a:latin typeface="微软雅黑" panose="020B0503020204020204" pitchFamily="34" charset="-122"/>
                <a:ea typeface="微软雅黑" panose="020B0503020204020204" pitchFamily="34" charset="-122"/>
              </a:rPr>
              <a:t>当电话机的数量增多时，就要使用</a:t>
            </a:r>
            <a:r>
              <a:rPr lang="zh-CN" altLang="en-US" sz="2000" b="1" dirty="0">
                <a:solidFill>
                  <a:srgbClr val="0000FF"/>
                </a:solidFill>
                <a:latin typeface="微软雅黑" panose="020B0503020204020204" pitchFamily="34" charset="-122"/>
                <a:ea typeface="微软雅黑" panose="020B0503020204020204" pitchFamily="34" charset="-122"/>
              </a:rPr>
              <a:t>交换机来</a:t>
            </a:r>
            <a:r>
              <a:rPr lang="zh-CN" altLang="en-US" sz="2000" b="1" dirty="0">
                <a:solidFill>
                  <a:prstClr val="black"/>
                </a:solidFill>
                <a:latin typeface="微软雅黑" panose="020B0503020204020204" pitchFamily="34" charset="-122"/>
                <a:ea typeface="微软雅黑" panose="020B0503020204020204" pitchFamily="34" charset="-122"/>
              </a:rPr>
              <a:t>完成全网的交换任务。</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97960" y="1443740"/>
            <a:ext cx="5154513" cy="2881177"/>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6" name="直接连接符 5"/>
          <p:cNvCxnSpPr/>
          <p:nvPr/>
        </p:nvCxnSpPr>
        <p:spPr>
          <a:xfrm>
            <a:off x="2135719" y="1956137"/>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26106" y="2562562"/>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34106" y="2808625"/>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824694" y="2892762"/>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40631" y="2868950"/>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4" idx="1"/>
          </p:cNvCxnSpPr>
          <p:nvPr/>
        </p:nvCxnSpPr>
        <p:spPr>
          <a:xfrm flipV="1">
            <a:off x="2980269" y="1716425"/>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35881" y="1840250"/>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4" idx="5"/>
          </p:cNvCxnSpPr>
          <p:nvPr/>
        </p:nvCxnSpPr>
        <p:spPr>
          <a:xfrm flipV="1">
            <a:off x="3567644" y="2437150"/>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56644" y="2984837"/>
            <a:ext cx="346075" cy="0"/>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2481"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344" y="23863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256" y="32229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4981" y="357221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8469" y="31340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631" y="16751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4694" y="1500525"/>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9731" y="1613237"/>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994" y="219902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2547351" y="2369229"/>
            <a:ext cx="1020162" cy="614353"/>
            <a:chOff x="2495198" y="3865333"/>
            <a:chExt cx="1020162" cy="614353"/>
          </a:xfrm>
          <a:solidFill>
            <a:srgbClr val="0000FF"/>
          </a:solidFill>
        </p:grpSpPr>
        <p:sp>
          <p:nvSpPr>
            <p:cNvPr id="24" name="立方体 23"/>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矩形 24"/>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62490" name="组合 25"/>
          <p:cNvGrpSpPr/>
          <p:nvPr/>
        </p:nvGrpSpPr>
        <p:grpSpPr bwMode="auto">
          <a:xfrm>
            <a:off x="5830888" y="1443673"/>
            <a:ext cx="2800928" cy="2881312"/>
            <a:chOff x="5342542" y="2445543"/>
            <a:chExt cx="2801549" cy="2881177"/>
          </a:xfrm>
        </p:grpSpPr>
        <p:sp>
          <p:nvSpPr>
            <p:cNvPr id="27" name="对角圆角矩形 26"/>
            <p:cNvSpPr/>
            <p:nvPr/>
          </p:nvSpPr>
          <p:spPr>
            <a:xfrm>
              <a:off x="5342542" y="2445543"/>
              <a:ext cx="2801549" cy="28811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2496" name="矩形 27"/>
            <p:cNvSpPr>
              <a:spLocks noChangeArrowheads="1"/>
            </p:cNvSpPr>
            <p:nvPr/>
          </p:nvSpPr>
          <p:spPr bwMode="auto">
            <a:xfrm>
              <a:off x="5446975" y="2893228"/>
              <a:ext cx="2669798" cy="193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sz="1600" b="1" dirty="0">
                  <a:solidFill>
                    <a:prstClr val="white"/>
                  </a:solidFill>
                  <a:latin typeface="微软雅黑" panose="020B0503020204020204" pitchFamily="34" charset="-122"/>
                  <a:ea typeface="微软雅黑" panose="020B0503020204020204" pitchFamily="34" charset="-122"/>
                </a:rPr>
                <a:t>每一部电话都</a:t>
              </a:r>
              <a:r>
                <a:rPr lang="zh-CN" altLang="en-US" sz="1600" b="1" dirty="0">
                  <a:solidFill>
                    <a:prstClr val="white"/>
                  </a:solidFill>
                  <a:latin typeface="微软雅黑" panose="020B0503020204020204" pitchFamily="34" charset="-122"/>
                  <a:ea typeface="微软雅黑" panose="020B0503020204020204" pitchFamily="34" charset="-122"/>
                </a:rPr>
                <a:t>直接</a:t>
              </a:r>
              <a:r>
                <a:rPr lang="zh-CN" altLang="zh-CN" sz="1600" b="1" dirty="0">
                  <a:solidFill>
                    <a:prstClr val="white"/>
                  </a:solidFill>
                  <a:latin typeface="微软雅黑" panose="020B0503020204020204" pitchFamily="34" charset="-122"/>
                  <a:ea typeface="微软雅黑" panose="020B0503020204020204" pitchFamily="34" charset="-122"/>
                </a:rPr>
                <a:t>连接到交换机上，而交换机使用交换的方法，让电话用户彼此之间可以很方便地通信。</a:t>
              </a:r>
              <a:r>
                <a:rPr lang="zh-CN" altLang="en-US" sz="1600" b="1" dirty="0">
                  <a:solidFill>
                    <a:prstClr val="white"/>
                  </a:solidFill>
                  <a:latin typeface="微软雅黑" panose="020B0503020204020204" pitchFamily="34" charset="-122"/>
                  <a:ea typeface="微软雅黑" panose="020B0503020204020204" pitchFamily="34" charset="-122"/>
                </a:rPr>
                <a:t> </a:t>
              </a:r>
              <a:endParaRPr lang="en-US" altLang="zh-CN" sz="1600"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sz="1600" b="1" dirty="0">
                  <a:solidFill>
                    <a:prstClr val="white"/>
                  </a:solidFill>
                  <a:latin typeface="微软雅黑" panose="020B0503020204020204" pitchFamily="34" charset="-122"/>
                  <a:ea typeface="微软雅黑" panose="020B0503020204020204" pitchFamily="34" charset="-122"/>
                </a:rPr>
                <a:t>所采用的</a:t>
              </a:r>
              <a:r>
                <a:rPr lang="zh-CN" altLang="zh-CN" sz="1600" b="1" dirty="0">
                  <a:solidFill>
                    <a:prstClr val="white"/>
                  </a:solidFill>
                  <a:latin typeface="微软雅黑" panose="020B0503020204020204" pitchFamily="34" charset="-122"/>
                  <a:ea typeface="微软雅黑" panose="020B0503020204020204" pitchFamily="34" charset="-122"/>
                </a:rPr>
                <a:t>交换方式</a:t>
              </a:r>
              <a:r>
                <a:rPr lang="zh-CN" altLang="en-US" sz="1600" b="1" dirty="0">
                  <a:solidFill>
                    <a:prstClr val="white"/>
                  </a:solidFill>
                  <a:latin typeface="微软雅黑" panose="020B0503020204020204" pitchFamily="34" charset="-122"/>
                  <a:ea typeface="微软雅黑" panose="020B0503020204020204" pitchFamily="34" charset="-122"/>
                </a:rPr>
                <a:t>就</a:t>
              </a:r>
              <a:r>
                <a:rPr lang="zh-CN" altLang="zh-CN" sz="1600" b="1" dirty="0">
                  <a:solidFill>
                    <a:prstClr val="white"/>
                  </a:solidFill>
                  <a:latin typeface="微软雅黑" panose="020B0503020204020204" pitchFamily="34" charset="-122"/>
                  <a:ea typeface="微软雅黑" panose="020B0503020204020204" pitchFamily="34" charset="-122"/>
                </a:rPr>
                <a:t>是</a:t>
              </a:r>
              <a:r>
                <a:rPr lang="zh-CN" altLang="zh-CN" sz="1600" b="1" dirty="0">
                  <a:solidFill>
                    <a:prstClr val="black"/>
                  </a:solidFill>
                  <a:latin typeface="微软雅黑" panose="020B0503020204020204" pitchFamily="34" charset="-122"/>
                  <a:ea typeface="微软雅黑" panose="020B0503020204020204" pitchFamily="34" charset="-122"/>
                </a:rPr>
                <a:t>电路交换</a:t>
              </a:r>
              <a:r>
                <a:rPr lang="en-US" altLang="zh-CN" sz="1600" b="1" dirty="0">
                  <a:solidFill>
                    <a:prstClr val="black"/>
                  </a:solidFill>
                  <a:latin typeface="微软雅黑" panose="020B0503020204020204" pitchFamily="34" charset="-122"/>
                  <a:ea typeface="微软雅黑" panose="020B0503020204020204" pitchFamily="34" charset="-122"/>
                </a:rPr>
                <a:t> (circuit switching)</a:t>
              </a:r>
              <a:r>
                <a:rPr lang="zh-CN" altLang="en-US" sz="1600" b="1" dirty="0">
                  <a:solidFill>
                    <a:prstClr val="black"/>
                  </a:solidFill>
                  <a:latin typeface="微软雅黑" panose="020B0503020204020204" pitchFamily="34" charset="-122"/>
                  <a:ea typeface="微软雅黑" panose="020B0503020204020204" pitchFamily="34" charset="-122"/>
                </a:rPr>
                <a:t>。</a:t>
              </a:r>
            </a:p>
          </p:txBody>
        </p:sp>
      </p:grpSp>
      <p:sp>
        <p:nvSpPr>
          <p:cNvPr id="62491" name="矩形 29"/>
          <p:cNvSpPr>
            <a:spLocks noChangeArrowheads="1"/>
          </p:cNvSpPr>
          <p:nvPr/>
        </p:nvSpPr>
        <p:spPr bwMode="auto">
          <a:xfrm>
            <a:off x="1891574" y="3984971"/>
            <a:ext cx="2427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400" b="1" dirty="0">
                <a:solidFill>
                  <a:srgbClr val="368AD6"/>
                </a:solidFill>
                <a:ea typeface="黑体" panose="02010609060101010101" pitchFamily="2" charset="-122"/>
              </a:rPr>
              <a:t> </a:t>
            </a:r>
            <a:r>
              <a:rPr lang="en-US" altLang="zh-CN" sz="1400" b="1" dirty="0">
                <a:solidFill>
                  <a:prstClr val="white"/>
                </a:solidFill>
                <a:ea typeface="微软雅黑" panose="020B0503020204020204" pitchFamily="34" charset="-122"/>
              </a:rPr>
              <a:t>(c) </a:t>
            </a:r>
            <a:r>
              <a:rPr lang="zh-CN" altLang="en-US" sz="1400" b="1" dirty="0">
                <a:solidFill>
                  <a:prstClr val="white"/>
                </a:solidFill>
                <a:ea typeface="微软雅黑" panose="020B0503020204020204" pitchFamily="34" charset="-122"/>
              </a:rPr>
              <a:t>用交换机连接许多</a:t>
            </a:r>
            <a:r>
              <a:rPr lang="zh-CN" altLang="zh-CN" sz="1400" b="1" dirty="0">
                <a:solidFill>
                  <a:prstClr val="white"/>
                </a:solidFill>
                <a:ea typeface="微软雅黑" panose="020B0503020204020204" pitchFamily="34" charset="-122"/>
              </a:rPr>
              <a:t>部电话</a:t>
            </a:r>
            <a:endParaRPr lang="zh-CN" altLang="en-US" sz="1400" b="1" dirty="0">
              <a:solidFill>
                <a:prstClr val="white"/>
              </a:solidFill>
              <a:ea typeface="微软雅黑" panose="020B0503020204020204" pitchFamily="34" charset="-122"/>
            </a:endParaRPr>
          </a:p>
        </p:txBody>
      </p:sp>
      <p:sp>
        <p:nvSpPr>
          <p:cNvPr id="62492" name="矩形 30"/>
          <p:cNvSpPr>
            <a:spLocks noChangeArrowheads="1"/>
          </p:cNvSpPr>
          <p:nvPr/>
        </p:nvSpPr>
        <p:spPr bwMode="auto">
          <a:xfrm>
            <a:off x="2156985" y="4335478"/>
            <a:ext cx="1979613" cy="307975"/>
          </a:xfrm>
          <a:prstGeom prst="rect">
            <a:avLst/>
          </a:prstGeom>
          <a:noFill/>
          <a:ln>
            <a:noFill/>
          </a:ln>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250"/>
                                        <p:tgtEl>
                                          <p:spTgt spid="12"/>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250"/>
                                        <p:tgtEl>
                                          <p:spTgt spid="11"/>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250"/>
                                        <p:tgtEl>
                                          <p:spTgt spid="6"/>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250"/>
                                        <p:tgtEl>
                                          <p:spTgt spid="7"/>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250"/>
                                        <p:tgtEl>
                                          <p:spTgt spid="8"/>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250"/>
                                        <p:tgtEl>
                                          <p:spTgt spid="9"/>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5"/>
          <p:cNvSpPr>
            <a:spLocks noChangeArrowheads="1"/>
          </p:cNvSpPr>
          <p:nvPr/>
        </p:nvSpPr>
        <p:spPr bwMode="auto">
          <a:xfrm>
            <a:off x="505072" y="78916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3491" name="Rectangle 6"/>
          <p:cNvSpPr>
            <a:spLocks noChangeArrowheads="1"/>
          </p:cNvSpPr>
          <p:nvPr/>
        </p:nvSpPr>
        <p:spPr bwMode="auto">
          <a:xfrm>
            <a:off x="3591751" y="762178"/>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“交换”的含义</a:t>
            </a:r>
          </a:p>
        </p:txBody>
      </p:sp>
      <p:sp>
        <p:nvSpPr>
          <p:cNvPr id="63492" name="Rectangle 68"/>
          <p:cNvSpPr>
            <a:spLocks noChangeArrowheads="1"/>
          </p:cNvSpPr>
          <p:nvPr/>
        </p:nvSpPr>
        <p:spPr bwMode="auto">
          <a:xfrm>
            <a:off x="505072" y="1144766"/>
            <a:ext cx="382777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交换</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(switching)</a:t>
            </a:r>
            <a:r>
              <a:rPr lang="zh-CN" altLang="en-US" sz="2000" b="1" dirty="0">
                <a:latin typeface="微软雅黑" panose="020B0503020204020204" pitchFamily="34" charset="-122"/>
                <a:ea typeface="微软雅黑" panose="020B0503020204020204" pitchFamily="34" charset="-122"/>
              </a:rPr>
              <a:t>的含义就是</a:t>
            </a:r>
            <a:r>
              <a:rPr lang="zh-CN" altLang="en-US" sz="2000" b="1" dirty="0">
                <a:solidFill>
                  <a:srgbClr val="0000FF"/>
                </a:solidFill>
                <a:latin typeface="微软雅黑" panose="020B0503020204020204" pitchFamily="34" charset="-122"/>
                <a:ea typeface="微软雅黑" panose="020B0503020204020204" pitchFamily="34" charset="-122"/>
              </a:rPr>
              <a:t>转接</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把一条电话线转接到另一条电话线，使它们连通起来。</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从通信资源的分配角度来看，“交换”就是按照某种方式</a:t>
            </a:r>
            <a:r>
              <a:rPr lang="zh-CN" altLang="en-US" sz="2000" b="1" dirty="0">
                <a:solidFill>
                  <a:srgbClr val="0000FF"/>
                </a:solidFill>
                <a:latin typeface="微软雅黑" panose="020B0503020204020204" pitchFamily="34" charset="-122"/>
                <a:ea typeface="微软雅黑" panose="020B0503020204020204" pitchFamily="34" charset="-122"/>
              </a:rPr>
              <a:t>动态地分配</a:t>
            </a:r>
            <a:r>
              <a:rPr lang="zh-CN" altLang="en-US" sz="2000" b="1" dirty="0">
                <a:latin typeface="微软雅黑" panose="020B0503020204020204" pitchFamily="34" charset="-122"/>
                <a:ea typeface="微软雅黑" panose="020B0503020204020204" pitchFamily="34" charset="-122"/>
              </a:rPr>
              <a:t>传输线路的资源。</a:t>
            </a:r>
            <a:endParaRPr lang="en-US" altLang="zh-CN" sz="2000" b="1" dirty="0">
              <a:latin typeface="微软雅黑" panose="020B0503020204020204" pitchFamily="34" charset="-122"/>
              <a:ea typeface="微软雅黑" panose="020B0503020204020204" pitchFamily="34" charset="-122"/>
            </a:endParaRPr>
          </a:p>
        </p:txBody>
      </p:sp>
      <p:sp>
        <p:nvSpPr>
          <p:cNvPr id="45" name="圆角矩形 44"/>
          <p:cNvSpPr/>
          <p:nvPr/>
        </p:nvSpPr>
        <p:spPr>
          <a:xfrm>
            <a:off x="4515445" y="1491537"/>
            <a:ext cx="4088939" cy="2750736"/>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5666705" y="2067731"/>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57092" y="2674156"/>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65092" y="2920219"/>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355680" y="3004356"/>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871617" y="2980544"/>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4" idx="1"/>
          </p:cNvCxnSpPr>
          <p:nvPr/>
        </p:nvCxnSpPr>
        <p:spPr>
          <a:xfrm flipV="1">
            <a:off x="6467988" y="1743942"/>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6966867" y="1951844"/>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4" idx="5"/>
          </p:cNvCxnSpPr>
          <p:nvPr/>
        </p:nvCxnSpPr>
        <p:spPr>
          <a:xfrm flipV="1">
            <a:off x="7290717" y="2464666"/>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5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8330" y="24979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242" y="33345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967" y="368380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9455" y="32456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7617" y="17867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5680" y="1612119"/>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0717" y="1724831"/>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6980" y="2310619"/>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立方体 63"/>
          <p:cNvSpPr/>
          <p:nvPr/>
        </p:nvSpPr>
        <p:spPr>
          <a:xfrm>
            <a:off x="5865143" y="2370955"/>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7" name="直接连接符 86"/>
          <p:cNvCxnSpPr/>
          <p:nvPr/>
        </p:nvCxnSpPr>
        <p:spPr>
          <a:xfrm>
            <a:off x="6115967" y="2425791"/>
            <a:ext cx="975832" cy="723471"/>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494587" y="2425791"/>
            <a:ext cx="796130" cy="26092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950867" y="2768518"/>
            <a:ext cx="531189" cy="467904"/>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5956382" y="2425791"/>
            <a:ext cx="1079145" cy="779743"/>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89304" y="2434918"/>
            <a:ext cx="472375" cy="81557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18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1000"/>
                                        <p:tgtEl>
                                          <p:spTgt spid="91"/>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1000"/>
                                        <p:tgtEl>
                                          <p:spTgt spid="8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1000"/>
                                        <p:tgtEl>
                                          <p:spTgt spid="93"/>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1000"/>
                                        <p:tgtEl>
                                          <p:spTgt spid="99"/>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93"/>
                                        </p:tgtEl>
                                      </p:cBhvr>
                                    </p:animEffect>
                                    <p:set>
                                      <p:cBhvr>
                                        <p:cTn id="23" dur="1" fill="hold">
                                          <p:stCondLst>
                                            <p:cond delay="999"/>
                                          </p:stCondLst>
                                        </p:cTn>
                                        <p:tgtEl>
                                          <p:spTgt spid="93"/>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87"/>
                                        </p:tgtEl>
                                      </p:cBhvr>
                                    </p:animEffect>
                                    <p:set>
                                      <p:cBhvr>
                                        <p:cTn id="27" dur="1" fill="hold">
                                          <p:stCondLst>
                                            <p:cond delay="999"/>
                                          </p:stCondLst>
                                        </p:cTn>
                                        <p:tgtEl>
                                          <p:spTgt spid="8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up)">
                                      <p:cBhvr>
                                        <p:cTn id="31" dur="1000"/>
                                        <p:tgtEl>
                                          <p:spTgt spid="117"/>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99"/>
                                        </p:tgtEl>
                                      </p:cBhvr>
                                    </p:animEffect>
                                    <p:set>
                                      <p:cBhvr>
                                        <p:cTn id="35" dur="1" fill="hold">
                                          <p:stCondLst>
                                            <p:cond delay="749"/>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5"/>
          <p:cNvSpPr>
            <a:spLocks noChangeArrowheads="1"/>
          </p:cNvSpPr>
          <p:nvPr/>
        </p:nvSpPr>
        <p:spPr bwMode="auto">
          <a:xfrm>
            <a:off x="505072" y="814007"/>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4515" name="Rectangle 6"/>
          <p:cNvSpPr>
            <a:spLocks noChangeArrowheads="1"/>
          </p:cNvSpPr>
          <p:nvPr/>
        </p:nvSpPr>
        <p:spPr bwMode="auto">
          <a:xfrm>
            <a:off x="3702050" y="78860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4516" name="Rectangle 68"/>
          <p:cNvSpPr>
            <a:spLocks noChangeArrowheads="1"/>
          </p:cNvSpPr>
          <p:nvPr/>
        </p:nvSpPr>
        <p:spPr bwMode="auto">
          <a:xfrm>
            <a:off x="505072" y="1171194"/>
            <a:ext cx="813385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电路交换必定是</a:t>
            </a:r>
            <a:r>
              <a:rPr lang="zh-CN" altLang="en-US" sz="2000" b="1" dirty="0">
                <a:solidFill>
                  <a:srgbClr val="0000FF"/>
                </a:solidFill>
                <a:latin typeface="微软雅黑" panose="020B0503020204020204" pitchFamily="34" charset="-122"/>
                <a:ea typeface="微软雅黑" panose="020B0503020204020204" pitchFamily="34" charset="-122"/>
              </a:rPr>
              <a:t>面向连接</a:t>
            </a:r>
            <a:r>
              <a:rPr lang="zh-CN" altLang="en-US" sz="2000" b="1" dirty="0">
                <a:solidFill>
                  <a:prstClr val="black"/>
                </a:solidFill>
                <a:latin typeface="微软雅黑" panose="020B0503020204020204" pitchFamily="34" charset="-122"/>
                <a:ea typeface="微软雅黑" panose="020B0503020204020204" pitchFamily="34" charset="-122"/>
              </a:rPr>
              <a:t>的。 </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电路交换分为三个阶段：</a:t>
            </a: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建立连接：</a:t>
            </a:r>
            <a:r>
              <a:rPr lang="zh-CN" altLang="en-US" sz="2000" b="1" dirty="0">
                <a:solidFill>
                  <a:prstClr val="black"/>
                </a:solidFill>
                <a:latin typeface="微软雅黑" panose="020B0503020204020204" pitchFamily="34" charset="-122"/>
                <a:ea typeface="微软雅黑" panose="020B0503020204020204" pitchFamily="34" charset="-122"/>
              </a:rPr>
              <a:t>建立</a:t>
            </a:r>
            <a:r>
              <a:rPr lang="zh-CN" altLang="zh-CN" sz="2000" b="1" dirty="0">
                <a:solidFill>
                  <a:prstClr val="black"/>
                </a:solidFill>
                <a:latin typeface="微软雅黑" panose="020B0503020204020204" pitchFamily="34" charset="-122"/>
                <a:ea typeface="微软雅黑" panose="020B0503020204020204" pitchFamily="34" charset="-122"/>
              </a:rPr>
              <a:t>一条专用的物理通路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，以</a:t>
            </a:r>
            <a:r>
              <a:rPr lang="zh-CN" altLang="zh-CN" sz="2000" b="1" dirty="0">
                <a:solidFill>
                  <a:prstClr val="black"/>
                </a:solidFill>
                <a:latin typeface="微软雅黑" panose="020B0503020204020204" pitchFamily="34" charset="-122"/>
                <a:ea typeface="微软雅黑" panose="020B0503020204020204" pitchFamily="34" charset="-122"/>
              </a:rPr>
              <a:t>保证双方通话时所需的通信资源在通信时不会被其他用户占用</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通信：</a:t>
            </a:r>
            <a:r>
              <a:rPr lang="zh-CN" altLang="zh-CN" sz="2000" b="1" dirty="0">
                <a:solidFill>
                  <a:prstClr val="black"/>
                </a:solidFill>
                <a:latin typeface="微软雅黑" panose="020B0503020204020204" pitchFamily="34" charset="-122"/>
                <a:ea typeface="微软雅黑" panose="020B0503020204020204" pitchFamily="34" charset="-122"/>
              </a:rPr>
              <a:t>主叫和被叫双方就能互相通电话</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释放连接：</a:t>
            </a:r>
            <a:r>
              <a:rPr lang="zh-CN" altLang="zh-CN" sz="2000" b="1" dirty="0">
                <a:solidFill>
                  <a:prstClr val="black"/>
                </a:solidFill>
                <a:latin typeface="微软雅黑" panose="020B0503020204020204" pitchFamily="34" charset="-122"/>
                <a:ea typeface="微软雅黑" panose="020B0503020204020204" pitchFamily="34" charset="-122"/>
              </a:rPr>
              <a:t>释放刚才使用的这条专用的物理通路（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释放</a:t>
            </a:r>
            <a:r>
              <a:rPr lang="zh-CN" altLang="zh-CN" sz="2000" b="1" dirty="0">
                <a:solidFill>
                  <a:prstClr val="black"/>
                </a:solidFill>
                <a:latin typeface="微软雅黑" panose="020B0503020204020204" pitchFamily="34" charset="-122"/>
                <a:ea typeface="微软雅黑" panose="020B0503020204020204" pitchFamily="34" charset="-122"/>
              </a:rPr>
              <a:t>刚才占用的所有通信资源</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4"/>
          <p:cNvSpPr>
            <a:spLocks noChangeArrowheads="1"/>
          </p:cNvSpPr>
          <p:nvPr/>
        </p:nvSpPr>
        <p:spPr bwMode="auto">
          <a:xfrm>
            <a:off x="2860929" y="4222968"/>
            <a:ext cx="4083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a:solidFill>
                  <a:srgbClr val="0000FF"/>
                </a:solidFill>
                <a:latin typeface="微软雅黑" panose="020B0503020204020204" pitchFamily="34" charset="-122"/>
                <a:ea typeface="微软雅黑" panose="020B0503020204020204" pitchFamily="34" charset="-122"/>
              </a:rPr>
              <a:t>电路交换的用户始终占用端到端的通信资源</a:t>
            </a:r>
            <a:endParaRPr lang="zh-CN" altLang="en-US" sz="1600" b="1">
              <a:solidFill>
                <a:srgbClr val="0000FF"/>
              </a:solidFill>
              <a:latin typeface="微软雅黑" panose="020B0503020204020204" pitchFamily="34" charset="-122"/>
              <a:ea typeface="微软雅黑" panose="020B0503020204020204" pitchFamily="34" charset="-122"/>
            </a:endParaRPr>
          </a:p>
        </p:txBody>
      </p:sp>
      <p:grpSp>
        <p:nvGrpSpPr>
          <p:cNvPr id="6" name="Group 6"/>
          <p:cNvGrpSpPr/>
          <p:nvPr/>
        </p:nvGrpSpPr>
        <p:grpSpPr bwMode="auto">
          <a:xfrm>
            <a:off x="2717756" y="1704622"/>
            <a:ext cx="4343919" cy="2478023"/>
            <a:chOff x="1680" y="240"/>
            <a:chExt cx="2529" cy="1270"/>
          </a:xfrm>
          <a:solidFill>
            <a:srgbClr val="0098F6"/>
          </a:solidFill>
        </p:grpSpPr>
        <p:sp>
          <p:nvSpPr>
            <p:cNvPr id="7"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6" name="Line 23"/>
          <p:cNvSpPr>
            <a:spLocks noChangeShapeType="1"/>
          </p:cNvSpPr>
          <p:nvPr/>
        </p:nvSpPr>
        <p:spPr bwMode="auto">
          <a:xfrm>
            <a:off x="3262567" y="3002180"/>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1" name="Text Box 24"/>
          <p:cNvSpPr txBox="1">
            <a:spLocks noChangeArrowheads="1"/>
          </p:cNvSpPr>
          <p:nvPr/>
        </p:nvSpPr>
        <p:spPr bwMode="auto">
          <a:xfrm>
            <a:off x="1540129" y="2483068"/>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65542" name="Text Box 25"/>
          <p:cNvSpPr txBox="1">
            <a:spLocks noChangeArrowheads="1"/>
          </p:cNvSpPr>
          <p:nvPr/>
        </p:nvSpPr>
        <p:spPr bwMode="auto">
          <a:xfrm>
            <a:off x="7612317" y="2483068"/>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9" name="Line 26"/>
          <p:cNvSpPr>
            <a:spLocks noChangeShapeType="1"/>
          </p:cNvSpPr>
          <p:nvPr/>
        </p:nvSpPr>
        <p:spPr bwMode="auto">
          <a:xfrm>
            <a:off x="1824292" y="3002180"/>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65544" name="Line 27"/>
          <p:cNvSpPr>
            <a:spLocks noChangeShapeType="1"/>
          </p:cNvSpPr>
          <p:nvPr/>
        </p:nvSpPr>
        <p:spPr bwMode="auto">
          <a:xfrm>
            <a:off x="6345492" y="3002180"/>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45" name="Text Box 28"/>
          <p:cNvSpPr txBox="1">
            <a:spLocks noChangeArrowheads="1"/>
          </p:cNvSpPr>
          <p:nvPr/>
        </p:nvSpPr>
        <p:spPr bwMode="auto">
          <a:xfrm>
            <a:off x="4710367" y="18528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电信网</a:t>
            </a:r>
          </a:p>
        </p:txBody>
      </p:sp>
      <p:sp>
        <p:nvSpPr>
          <p:cNvPr id="65546" name="Text Box 29"/>
          <p:cNvSpPr txBox="1">
            <a:spLocks noChangeArrowheads="1"/>
          </p:cNvSpPr>
          <p:nvPr/>
        </p:nvSpPr>
        <p:spPr bwMode="auto">
          <a:xfrm>
            <a:off x="3240342" y="2429093"/>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7" name="Text Box 30"/>
          <p:cNvSpPr txBox="1">
            <a:spLocks noChangeArrowheads="1"/>
          </p:cNvSpPr>
          <p:nvPr/>
        </p:nvSpPr>
        <p:spPr bwMode="auto">
          <a:xfrm>
            <a:off x="40340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8" name="Text Box 31"/>
          <p:cNvSpPr txBox="1">
            <a:spLocks noChangeArrowheads="1"/>
          </p:cNvSpPr>
          <p:nvPr/>
        </p:nvSpPr>
        <p:spPr bwMode="auto">
          <a:xfrm>
            <a:off x="4994529" y="24449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49" name="Text Box 32"/>
          <p:cNvSpPr txBox="1">
            <a:spLocks noChangeArrowheads="1"/>
          </p:cNvSpPr>
          <p:nvPr/>
        </p:nvSpPr>
        <p:spPr bwMode="auto">
          <a:xfrm>
            <a:off x="5875592" y="2444968"/>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65550" name="Text Box 34"/>
          <p:cNvSpPr txBox="1">
            <a:spLocks noChangeArrowheads="1"/>
          </p:cNvSpPr>
          <p:nvPr/>
        </p:nvSpPr>
        <p:spPr bwMode="auto">
          <a:xfrm>
            <a:off x="4437317" y="3640355"/>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中继线</a:t>
            </a:r>
          </a:p>
        </p:txBody>
      </p:sp>
      <p:sp>
        <p:nvSpPr>
          <p:cNvPr id="65551" name="Line 35"/>
          <p:cNvSpPr>
            <a:spLocks noChangeShapeType="1"/>
          </p:cNvSpPr>
          <p:nvPr/>
        </p:nvSpPr>
        <p:spPr bwMode="auto">
          <a:xfrm>
            <a:off x="3703892" y="3021230"/>
            <a:ext cx="828675" cy="639763"/>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2" name="Line 36"/>
          <p:cNvSpPr>
            <a:spLocks noChangeShapeType="1"/>
          </p:cNvSpPr>
          <p:nvPr/>
        </p:nvSpPr>
        <p:spPr bwMode="auto">
          <a:xfrm>
            <a:off x="4829429" y="3035518"/>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3" name="Line 37"/>
          <p:cNvSpPr>
            <a:spLocks noChangeShapeType="1"/>
          </p:cNvSpPr>
          <p:nvPr/>
        </p:nvSpPr>
        <p:spPr bwMode="auto">
          <a:xfrm flipH="1">
            <a:off x="4994529" y="3035518"/>
            <a:ext cx="88265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4" name="Line 38"/>
          <p:cNvSpPr>
            <a:spLocks noChangeShapeType="1"/>
          </p:cNvSpPr>
          <p:nvPr/>
        </p:nvSpPr>
        <p:spPr bwMode="auto">
          <a:xfrm flipH="1">
            <a:off x="2424367" y="3010118"/>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5" name="Line 39"/>
          <p:cNvSpPr>
            <a:spLocks noChangeShapeType="1"/>
          </p:cNvSpPr>
          <p:nvPr/>
        </p:nvSpPr>
        <p:spPr bwMode="auto">
          <a:xfrm>
            <a:off x="7148767" y="3010118"/>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556" name="Text Box 40"/>
          <p:cNvSpPr txBox="1">
            <a:spLocks noChangeArrowheads="1"/>
          </p:cNvSpPr>
          <p:nvPr/>
        </p:nvSpPr>
        <p:spPr bwMode="auto">
          <a:xfrm>
            <a:off x="2064004" y="3422868"/>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65557" name="Text Box 41"/>
          <p:cNvSpPr txBox="1">
            <a:spLocks noChangeArrowheads="1"/>
          </p:cNvSpPr>
          <p:nvPr/>
        </p:nvSpPr>
        <p:spPr bwMode="auto">
          <a:xfrm>
            <a:off x="6923342" y="341493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65558" name="Group 56"/>
          <p:cNvGrpSpPr/>
          <p:nvPr/>
        </p:nvGrpSpPr>
        <p:grpSpPr bwMode="auto">
          <a:xfrm flipH="1">
            <a:off x="6591554" y="2776046"/>
            <a:ext cx="863600" cy="131762"/>
            <a:chOff x="1519" y="2160"/>
            <a:chExt cx="953" cy="227"/>
          </a:xfrm>
        </p:grpSpPr>
        <p:sp>
          <p:nvSpPr>
            <p:cNvPr id="35"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9"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65559" name="Group 64"/>
          <p:cNvGrpSpPr/>
          <p:nvPr/>
        </p:nvGrpSpPr>
        <p:grpSpPr bwMode="auto">
          <a:xfrm>
            <a:off x="2010029" y="2750646"/>
            <a:ext cx="863600" cy="131762"/>
            <a:chOff x="1519" y="2160"/>
            <a:chExt cx="953" cy="227"/>
          </a:xfrm>
        </p:grpSpPr>
        <p:sp>
          <p:nvSpPr>
            <p:cNvPr id="41"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5"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6" name="Freeform 71"/>
          <p:cNvSpPr/>
          <p:nvPr/>
        </p:nvSpPr>
        <p:spPr bwMode="auto">
          <a:xfrm>
            <a:off x="348957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2"/>
          <p:cNvSpPr/>
          <p:nvPr/>
        </p:nvSpPr>
        <p:spPr bwMode="auto">
          <a:xfrm>
            <a:off x="4537329"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Freeform 73"/>
          <p:cNvSpPr/>
          <p:nvPr/>
        </p:nvSpPr>
        <p:spPr bwMode="auto">
          <a:xfrm>
            <a:off x="5524754" y="2799858"/>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51" name="立方体 50"/>
          <p:cNvSpPr/>
          <p:nvPr/>
        </p:nvSpPr>
        <p:spPr>
          <a:xfrm>
            <a:off x="3057779"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立方体 51"/>
          <p:cNvSpPr/>
          <p:nvPr/>
        </p:nvSpPr>
        <p:spPr>
          <a:xfrm>
            <a:off x="4140454" y="2754530"/>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立方体 52"/>
          <p:cNvSpPr/>
          <p:nvPr/>
        </p:nvSpPr>
        <p:spPr>
          <a:xfrm>
            <a:off x="5142167" y="2754530"/>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立方体 53"/>
          <p:cNvSpPr/>
          <p:nvPr/>
        </p:nvSpPr>
        <p:spPr>
          <a:xfrm>
            <a:off x="6143879" y="2754530"/>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569" name="Text Box 24"/>
          <p:cNvSpPr txBox="1">
            <a:spLocks noChangeArrowheads="1"/>
          </p:cNvSpPr>
          <p:nvPr/>
        </p:nvSpPr>
        <p:spPr bwMode="auto">
          <a:xfrm>
            <a:off x="3024442" y="3102045"/>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65570" name="Text Box 24"/>
          <p:cNvSpPr txBox="1">
            <a:spLocks noChangeArrowheads="1"/>
          </p:cNvSpPr>
          <p:nvPr/>
        </p:nvSpPr>
        <p:spPr bwMode="auto">
          <a:xfrm>
            <a:off x="4103942" y="3102045"/>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65571" name="Text Box 24"/>
          <p:cNvSpPr txBox="1">
            <a:spLocks noChangeArrowheads="1"/>
          </p:cNvSpPr>
          <p:nvPr/>
        </p:nvSpPr>
        <p:spPr bwMode="auto">
          <a:xfrm>
            <a:off x="5123117" y="3102045"/>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65572" name="Text Box 24"/>
          <p:cNvSpPr txBox="1">
            <a:spLocks noChangeArrowheads="1"/>
          </p:cNvSpPr>
          <p:nvPr/>
        </p:nvSpPr>
        <p:spPr bwMode="auto">
          <a:xfrm>
            <a:off x="6140704" y="3102045"/>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65573" name="AutoShape 5"/>
          <p:cNvSpPr>
            <a:spLocks noChangeArrowheads="1"/>
          </p:cNvSpPr>
          <p:nvPr/>
        </p:nvSpPr>
        <p:spPr bwMode="auto">
          <a:xfrm>
            <a:off x="505072" y="65944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5574" name="Rectangle 6"/>
          <p:cNvSpPr>
            <a:spLocks noChangeArrowheads="1"/>
          </p:cNvSpPr>
          <p:nvPr/>
        </p:nvSpPr>
        <p:spPr bwMode="auto">
          <a:xfrm>
            <a:off x="3702050" y="632460"/>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电路交换举例</a:t>
            </a:r>
          </a:p>
        </p:txBody>
      </p:sp>
      <p:sp>
        <p:nvSpPr>
          <p:cNvPr id="65575" name="Rectangle 68"/>
          <p:cNvSpPr>
            <a:spLocks noChangeArrowheads="1"/>
          </p:cNvSpPr>
          <p:nvPr/>
        </p:nvSpPr>
        <p:spPr bwMode="auto">
          <a:xfrm>
            <a:off x="505072" y="1015048"/>
            <a:ext cx="7761041"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通话经过四个交换机。</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通话在 </a:t>
            </a:r>
            <a:r>
              <a:rPr lang="en-US" altLang="zh-CN" sz="2000" b="1" dirty="0">
                <a:latin typeface="微软雅黑" panose="020B0503020204020204" pitchFamily="34" charset="-122"/>
                <a:ea typeface="微软雅黑" panose="020B0503020204020204" pitchFamily="34" charset="-122"/>
              </a:rPr>
              <a:t>A </a:t>
            </a:r>
            <a:r>
              <a:rPr lang="zh-CN" altLang="en-US" sz="2000" b="1" dirty="0">
                <a:latin typeface="微软雅黑" panose="020B0503020204020204" pitchFamily="34" charset="-122"/>
                <a:ea typeface="微软雅黑" panose="020B0503020204020204" pitchFamily="34" charset="-122"/>
              </a:rPr>
              <a:t>到 </a:t>
            </a:r>
            <a:r>
              <a:rPr lang="en-US" altLang="zh-CN" sz="2000" b="1" dirty="0">
                <a:latin typeface="微软雅黑" panose="020B0503020204020204" pitchFamily="34" charset="-122"/>
                <a:ea typeface="微软雅黑" panose="020B0503020204020204" pitchFamily="34" charset="-122"/>
              </a:rPr>
              <a:t>B </a:t>
            </a:r>
            <a:r>
              <a:rPr lang="zh-CN" altLang="en-US" sz="2000" b="1" dirty="0">
                <a:latin typeface="微软雅黑" panose="020B0503020204020204" pitchFamily="34" charset="-122"/>
                <a:ea typeface="微软雅黑" panose="020B0503020204020204" pitchFamily="34" charset="-122"/>
              </a:rPr>
              <a:t>的连接上进行。</a:t>
            </a:r>
          </a:p>
        </p:txBody>
      </p:sp>
      <p:sp>
        <p:nvSpPr>
          <p:cNvPr id="67" name="Line 26"/>
          <p:cNvSpPr>
            <a:spLocks noChangeShapeType="1"/>
          </p:cNvSpPr>
          <p:nvPr/>
        </p:nvSpPr>
        <p:spPr bwMode="auto">
          <a:xfrm>
            <a:off x="1824292" y="2957220"/>
            <a:ext cx="5788025" cy="0"/>
          </a:xfrm>
          <a:prstGeom prst="line">
            <a:avLst/>
          </a:prstGeom>
          <a:noFill/>
          <a:ln w="28575">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65563" name="图片 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6467" y="2775168"/>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64" name="图片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82142" y="2775168"/>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0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4000"/>
                                        <p:tgtEl>
                                          <p:spTgt spid="67"/>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67"/>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67"/>
                                        </p:tgtEl>
                                      </p:cBhvr>
                                    </p:animEffect>
                                    <p:set>
                                      <p:cBhvr>
                                        <p:cTn id="14" dur="1" fill="hold">
                                          <p:stCondLst>
                                            <p:cond delay="29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7"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5"/>
          <p:cNvSpPr>
            <a:spLocks noChangeArrowheads="1"/>
          </p:cNvSpPr>
          <p:nvPr/>
        </p:nvSpPr>
        <p:spPr bwMode="auto">
          <a:xfrm>
            <a:off x="505072" y="1509205"/>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6563" name="Rectangle 6"/>
          <p:cNvSpPr>
            <a:spLocks noChangeArrowheads="1"/>
          </p:cNvSpPr>
          <p:nvPr/>
        </p:nvSpPr>
        <p:spPr bwMode="auto">
          <a:xfrm>
            <a:off x="3702050" y="148221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6564" name="Rectangle 68"/>
          <p:cNvSpPr>
            <a:spLocks noChangeArrowheads="1"/>
          </p:cNvSpPr>
          <p:nvPr/>
        </p:nvSpPr>
        <p:spPr bwMode="auto">
          <a:xfrm>
            <a:off x="505072" y="1866392"/>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计算机数据具有突发性。</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这导致在传送计算机数据时，通信线路的利用率很低（</a:t>
            </a:r>
            <a:r>
              <a:rPr lang="zh-CN" altLang="zh-CN" sz="2000" b="1" dirty="0">
                <a:solidFill>
                  <a:prstClr val="black"/>
                </a:solidFill>
                <a:latin typeface="微软雅黑" panose="020B0503020204020204" pitchFamily="34" charset="-122"/>
                <a:ea typeface="微软雅黑" panose="020B0503020204020204" pitchFamily="34" charset="-122"/>
              </a:rPr>
              <a:t>用来传送数据的时间往往不到</a:t>
            </a:r>
            <a:r>
              <a:rPr lang="en-US" altLang="zh-CN" sz="2000" b="1" dirty="0">
                <a:solidFill>
                  <a:prstClr val="black"/>
                </a:solidFill>
                <a:latin typeface="微软雅黑" panose="020B0503020204020204" pitchFamily="34" charset="-122"/>
                <a:ea typeface="微软雅黑" panose="020B0503020204020204" pitchFamily="34" charset="-122"/>
              </a:rPr>
              <a:t> 10% </a:t>
            </a:r>
            <a:r>
              <a:rPr lang="zh-CN" altLang="zh-CN" sz="2000" b="1" dirty="0">
                <a:solidFill>
                  <a:prstClr val="black"/>
                </a:solidFill>
                <a:latin typeface="微软雅黑" panose="020B0503020204020204" pitchFamily="34" charset="-122"/>
                <a:ea typeface="微软雅黑" panose="020B0503020204020204" pitchFamily="34" charset="-122"/>
              </a:rPr>
              <a:t>甚至</a:t>
            </a:r>
            <a:r>
              <a:rPr lang="zh-CN" altLang="en-US" sz="2000" b="1" dirty="0">
                <a:solidFill>
                  <a:prstClr val="black"/>
                </a:solidFill>
                <a:latin typeface="微软雅黑" panose="020B0503020204020204" pitchFamily="34" charset="-122"/>
                <a:ea typeface="微软雅黑" panose="020B0503020204020204" pitchFamily="34" charset="-122"/>
              </a:rPr>
              <a:t>不到</a:t>
            </a:r>
            <a:r>
              <a:rPr lang="en-US" altLang="zh-CN" sz="2000" b="1" dirty="0">
                <a:solidFill>
                  <a:prstClr val="black"/>
                </a:solidFill>
                <a:latin typeface="微软雅黑" panose="020B0503020204020204" pitchFamily="34" charset="-122"/>
                <a:ea typeface="微软雅黑" panose="020B0503020204020204" pitchFamily="34" charset="-122"/>
              </a:rPr>
              <a:t> 1% </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5"/>
          <p:cNvSpPr>
            <a:spLocks noChangeArrowheads="1"/>
          </p:cNvSpPr>
          <p:nvPr/>
        </p:nvSpPr>
        <p:spPr bwMode="auto">
          <a:xfrm>
            <a:off x="505072" y="905447"/>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7" name="矩形 2"/>
          <p:cNvSpPr>
            <a:spLocks noChangeArrowheads="1"/>
          </p:cNvSpPr>
          <p:nvPr/>
        </p:nvSpPr>
        <p:spPr bwMode="auto">
          <a:xfrm>
            <a:off x="615950" y="863727"/>
            <a:ext cx="2879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分组交换的主要特点 </a:t>
            </a:r>
          </a:p>
        </p:txBody>
      </p:sp>
      <p:sp>
        <p:nvSpPr>
          <p:cNvPr id="67588" name="矩形 3"/>
          <p:cNvSpPr>
            <a:spLocks noChangeArrowheads="1"/>
          </p:cNvSpPr>
          <p:nvPr/>
        </p:nvSpPr>
        <p:spPr bwMode="auto">
          <a:xfrm>
            <a:off x="505072" y="1283272"/>
            <a:ext cx="765137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分组交换则采用</a:t>
            </a:r>
            <a:r>
              <a:rPr lang="zh-CN" altLang="zh-CN" sz="2000" b="1" dirty="0">
                <a:solidFill>
                  <a:srgbClr val="0000FF"/>
                </a:solidFill>
                <a:latin typeface="微软雅黑" panose="020B0503020204020204" pitchFamily="34" charset="-122"/>
                <a:ea typeface="微软雅黑" panose="020B0503020204020204" pitchFamily="34" charset="-122"/>
              </a:rPr>
              <a:t>存储转发</a:t>
            </a:r>
            <a:r>
              <a:rPr lang="zh-CN" altLang="zh-CN" sz="2000" b="1" dirty="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在发送端，先把较长的报文</a:t>
            </a:r>
            <a:r>
              <a:rPr lang="zh-CN" altLang="en-US" sz="2000" b="1" dirty="0">
                <a:solidFill>
                  <a:srgbClr val="0000FF"/>
                </a:solidFill>
                <a:latin typeface="微软雅黑" panose="020B0503020204020204" pitchFamily="34" charset="-122"/>
                <a:ea typeface="微软雅黑" panose="020B0503020204020204" pitchFamily="34" charset="-122"/>
              </a:rPr>
              <a:t>划分成较短的、固定长度的数据段。 </a:t>
            </a:r>
          </a:p>
        </p:txBody>
      </p:sp>
      <p:sp>
        <p:nvSpPr>
          <p:cNvPr id="67589" name="Line 8"/>
          <p:cNvSpPr>
            <a:spLocks noChangeShapeType="1"/>
          </p:cNvSpPr>
          <p:nvPr/>
        </p:nvSpPr>
        <p:spPr bwMode="auto">
          <a:xfrm>
            <a:off x="1833563" y="2546350"/>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Text Box 9"/>
          <p:cNvSpPr txBox="1">
            <a:spLocks noChangeArrowheads="1"/>
          </p:cNvSpPr>
          <p:nvPr/>
        </p:nvSpPr>
        <p:spPr bwMode="auto">
          <a:xfrm>
            <a:off x="4330700" y="2395538"/>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7591" name="Rectangle 74"/>
          <p:cNvSpPr>
            <a:spLocks noChangeArrowheads="1"/>
          </p:cNvSpPr>
          <p:nvPr/>
        </p:nvSpPr>
        <p:spPr bwMode="auto">
          <a:xfrm>
            <a:off x="1833563" y="2762250"/>
            <a:ext cx="5616575"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grpSp>
        <p:nvGrpSpPr>
          <p:cNvPr id="8" name="Group 81"/>
          <p:cNvGrpSpPr/>
          <p:nvPr/>
        </p:nvGrpSpPr>
        <p:grpSpPr bwMode="auto">
          <a:xfrm>
            <a:off x="3035300" y="3222625"/>
            <a:ext cx="3179763" cy="922338"/>
            <a:chOff x="1882" y="2496"/>
            <a:chExt cx="1849" cy="581"/>
          </a:xfrm>
        </p:grpSpPr>
        <p:sp>
          <p:nvSpPr>
            <p:cNvPr id="67596" name="Text Box 78"/>
            <p:cNvSpPr txBox="1">
              <a:spLocks noChangeArrowheads="1"/>
            </p:cNvSpPr>
            <p:nvPr/>
          </p:nvSpPr>
          <p:spPr bwMode="auto">
            <a:xfrm>
              <a:off x="1882" y="2864"/>
              <a:ext cx="18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latin typeface="微软雅黑" panose="020B0503020204020204" pitchFamily="34" charset="-122"/>
                  <a:ea typeface="微软雅黑" panose="020B0503020204020204" pitchFamily="34" charset="-122"/>
                </a:rPr>
                <a:t>假定这个报文较长不便于传输</a:t>
              </a:r>
            </a:p>
          </p:txBody>
        </p:sp>
        <p:sp>
          <p:nvSpPr>
            <p:cNvPr id="67597" name="Line 79"/>
            <p:cNvSpPr>
              <a:spLocks noChangeShapeType="1"/>
            </p:cNvSpPr>
            <p:nvPr/>
          </p:nvSpPr>
          <p:spPr bwMode="auto">
            <a:xfrm flipV="1">
              <a:off x="2789" y="2496"/>
              <a:ext cx="91" cy="362"/>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67593" name="直接连接符 10"/>
          <p:cNvCxnSpPr>
            <a:cxnSpLocks noChangeShapeType="1"/>
          </p:cNvCxnSpPr>
          <p:nvPr/>
        </p:nvCxnSpPr>
        <p:spPr bwMode="auto">
          <a:xfrm>
            <a:off x="1835150"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594" name="直接连接符 11"/>
          <p:cNvCxnSpPr>
            <a:cxnSpLocks noChangeShapeType="1"/>
          </p:cNvCxnSpPr>
          <p:nvPr/>
        </p:nvCxnSpPr>
        <p:spPr bwMode="auto">
          <a:xfrm>
            <a:off x="7434263"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595" name="Text Box 76"/>
          <p:cNvSpPr txBox="1">
            <a:spLocks noChangeArrowheads="1"/>
          </p:cNvSpPr>
          <p:nvPr/>
        </p:nvSpPr>
        <p:spPr bwMode="auto">
          <a:xfrm>
            <a:off x="1835150" y="2782888"/>
            <a:ext cx="5614988"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a:solidFill>
                  <a:srgbClr val="0000FF"/>
                </a:solidFill>
              </a:rPr>
              <a:t>1101000110101010110101011100010011010010</a:t>
            </a:r>
          </a:p>
        </p:txBody>
      </p:sp>
      <p:grpSp>
        <p:nvGrpSpPr>
          <p:cNvPr id="3" name="组合 2"/>
          <p:cNvGrpSpPr/>
          <p:nvPr/>
        </p:nvGrpSpPr>
        <p:grpSpPr>
          <a:xfrm>
            <a:off x="1909947" y="2829071"/>
            <a:ext cx="5524317" cy="323557"/>
            <a:chOff x="1909947" y="2829071"/>
            <a:chExt cx="5524317" cy="323557"/>
          </a:xfrm>
        </p:grpSpPr>
        <p:sp>
          <p:nvSpPr>
            <p:cNvPr id="2" name="矩形 1"/>
            <p:cNvSpPr/>
            <p:nvPr/>
          </p:nvSpPr>
          <p:spPr>
            <a:xfrm>
              <a:off x="1909947" y="2829071"/>
              <a:ext cx="195866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68614" y="2829071"/>
              <a:ext cx="185693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725552" y="2829071"/>
              <a:ext cx="1708712"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9177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30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8611" name="Rectangle 6"/>
          <p:cNvSpPr>
            <a:spLocks noChangeArrowheads="1"/>
          </p:cNvSpPr>
          <p:nvPr/>
        </p:nvSpPr>
        <p:spPr bwMode="auto">
          <a:xfrm>
            <a:off x="3444875" y="723900"/>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prstClr val="white"/>
                </a:solidFill>
                <a:ea typeface="微软雅黑" panose="020B0503020204020204" pitchFamily="34" charset="-122"/>
              </a:rPr>
              <a:t>添加首部构成分组</a:t>
            </a:r>
          </a:p>
        </p:txBody>
      </p:sp>
      <p:sp>
        <p:nvSpPr>
          <p:cNvPr id="68612" name="Rectangle 68"/>
          <p:cNvSpPr>
            <a:spLocks noChangeArrowheads="1"/>
          </p:cNvSpPr>
          <p:nvPr/>
        </p:nvSpPr>
        <p:spPr bwMode="auto">
          <a:xfrm>
            <a:off x="505072" y="1143000"/>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每一个数据段前面添加上</a:t>
            </a:r>
            <a:r>
              <a:rPr lang="zh-CN" altLang="en-US" sz="2000" b="1" dirty="0">
                <a:solidFill>
                  <a:srgbClr val="0000FF"/>
                </a:solidFill>
                <a:latin typeface="微软雅黑" panose="020B0503020204020204" pitchFamily="34" charset="-122"/>
                <a:ea typeface="微软雅黑" panose="020B0503020204020204" pitchFamily="34" charset="-122"/>
              </a:rPr>
              <a:t>首部</a:t>
            </a:r>
            <a:r>
              <a:rPr lang="zh-CN" altLang="en-US" sz="2000" b="1" dirty="0">
                <a:solidFill>
                  <a:prstClr val="black"/>
                </a:solidFill>
                <a:latin typeface="微软雅黑" panose="020B0503020204020204" pitchFamily="34" charset="-122"/>
                <a:ea typeface="微软雅黑" panose="020B0503020204020204" pitchFamily="34" charset="-122"/>
              </a:rPr>
              <a:t>构成</a:t>
            </a:r>
            <a:r>
              <a:rPr lang="zh-CN" altLang="en-US" sz="2000" b="1" dirty="0">
                <a:solidFill>
                  <a:srgbClr val="0000FF"/>
                </a:solidFill>
                <a:latin typeface="微软雅黑" panose="020B0503020204020204" pitchFamily="34" charset="-122"/>
                <a:ea typeface="微软雅黑" panose="020B0503020204020204" pitchFamily="34" charset="-122"/>
              </a:rPr>
              <a:t>分组 </a:t>
            </a:r>
            <a:r>
              <a:rPr lang="en-US" altLang="zh-CN" sz="2000" b="1" dirty="0">
                <a:solidFill>
                  <a:prstClr val="black"/>
                </a:solidFill>
                <a:latin typeface="微软雅黑" panose="020B0503020204020204" pitchFamily="34" charset="-122"/>
                <a:ea typeface="微软雅黑" panose="020B0503020204020204" pitchFamily="34" charset="-122"/>
              </a:rPr>
              <a:t>(packet)</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5" name="Rectangle 12"/>
          <p:cNvSpPr>
            <a:spLocks noChangeArrowheads="1"/>
          </p:cNvSpPr>
          <p:nvPr/>
        </p:nvSpPr>
        <p:spPr bwMode="auto">
          <a:xfrm>
            <a:off x="2027238" y="1917700"/>
            <a:ext cx="1870075"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6" name="Rectangle 13"/>
          <p:cNvSpPr>
            <a:spLocks noChangeArrowheads="1"/>
          </p:cNvSpPr>
          <p:nvPr/>
        </p:nvSpPr>
        <p:spPr bwMode="auto">
          <a:xfrm>
            <a:off x="389890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7" name="Rectangle 14"/>
          <p:cNvSpPr>
            <a:spLocks noChangeArrowheads="1"/>
          </p:cNvSpPr>
          <p:nvPr/>
        </p:nvSpPr>
        <p:spPr bwMode="auto">
          <a:xfrm>
            <a:off x="577215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8" name="Rectangle 16"/>
          <p:cNvSpPr>
            <a:spLocks noChangeArrowheads="1"/>
          </p:cNvSpPr>
          <p:nvPr/>
        </p:nvSpPr>
        <p:spPr bwMode="auto">
          <a:xfrm>
            <a:off x="1401763" y="2525713"/>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9" name="Rectangle 19"/>
          <p:cNvSpPr>
            <a:spLocks noChangeArrowheads="1"/>
          </p:cNvSpPr>
          <p:nvPr/>
        </p:nvSpPr>
        <p:spPr bwMode="auto">
          <a:xfrm>
            <a:off x="3273425" y="3252788"/>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10" name="Rectangle 20"/>
          <p:cNvSpPr>
            <a:spLocks noChangeArrowheads="1"/>
          </p:cNvSpPr>
          <p:nvPr/>
        </p:nvSpPr>
        <p:spPr bwMode="auto">
          <a:xfrm>
            <a:off x="5153025" y="392747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11" name="Group 25"/>
          <p:cNvGrpSpPr/>
          <p:nvPr/>
        </p:nvGrpSpPr>
        <p:grpSpPr bwMode="auto">
          <a:xfrm>
            <a:off x="1390650" y="1949450"/>
            <a:ext cx="2495550" cy="479425"/>
            <a:chOff x="2063" y="2544"/>
            <a:chExt cx="1451" cy="302"/>
          </a:xfrm>
        </p:grpSpPr>
        <p:sp>
          <p:nvSpPr>
            <p:cNvPr id="68633" name="AutoShape 21"/>
            <p:cNvSpPr/>
            <p:nvPr/>
          </p:nvSpPr>
          <p:spPr bwMode="auto">
            <a:xfrm rot="5400000">
              <a:off x="2744" y="2075"/>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4" name="Text Box 24"/>
            <p:cNvSpPr txBox="1">
              <a:spLocks noChangeArrowheads="1"/>
            </p:cNvSpPr>
            <p:nvPr/>
          </p:nvSpPr>
          <p:spPr bwMode="auto">
            <a:xfrm>
              <a:off x="2627" y="2544"/>
              <a:ext cx="41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nvGrpSpPr>
          <p:cNvPr id="14" name="Group 26"/>
          <p:cNvGrpSpPr/>
          <p:nvPr/>
        </p:nvGrpSpPr>
        <p:grpSpPr bwMode="auto">
          <a:xfrm>
            <a:off x="3273425" y="2724150"/>
            <a:ext cx="2495550" cy="488950"/>
            <a:chOff x="1973" y="2484"/>
            <a:chExt cx="1451" cy="308"/>
          </a:xfrm>
        </p:grpSpPr>
        <p:sp>
          <p:nvSpPr>
            <p:cNvPr id="68631" name="AutoShape 27"/>
            <p:cNvSpPr/>
            <p:nvPr/>
          </p:nvSpPr>
          <p:spPr bwMode="auto">
            <a:xfrm rot="5400000">
              <a:off x="2654" y="2021"/>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2" name="Text Box 28"/>
            <p:cNvSpPr txBox="1">
              <a:spLocks noChangeArrowheads="1"/>
            </p:cNvSpPr>
            <p:nvPr/>
          </p:nvSpPr>
          <p:spPr bwMode="auto">
            <a:xfrm>
              <a:off x="2513" y="248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nvGrpSpPr>
          <p:cNvPr id="17" name="Group 29"/>
          <p:cNvGrpSpPr/>
          <p:nvPr/>
        </p:nvGrpSpPr>
        <p:grpSpPr bwMode="auto">
          <a:xfrm>
            <a:off x="5146675" y="3419475"/>
            <a:ext cx="2495550" cy="469900"/>
            <a:chOff x="1883" y="2364"/>
            <a:chExt cx="1451" cy="296"/>
          </a:xfrm>
        </p:grpSpPr>
        <p:sp>
          <p:nvSpPr>
            <p:cNvPr id="68629" name="AutoShape 30"/>
            <p:cNvSpPr/>
            <p:nvPr/>
          </p:nvSpPr>
          <p:spPr bwMode="auto">
            <a:xfrm rot="5400000">
              <a:off x="2564" y="188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0" name="Text Box 31"/>
            <p:cNvSpPr txBox="1">
              <a:spLocks noChangeArrowheads="1"/>
            </p:cNvSpPr>
            <p:nvPr/>
          </p:nvSpPr>
          <p:spPr bwMode="auto">
            <a:xfrm>
              <a:off x="2411" y="236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nvGrpSpPr>
          <p:cNvPr id="20" name="组合 19"/>
          <p:cNvGrpSpPr/>
          <p:nvPr/>
        </p:nvGrpSpPr>
        <p:grpSpPr bwMode="auto">
          <a:xfrm>
            <a:off x="2027238" y="1566863"/>
            <a:ext cx="5616575" cy="307975"/>
            <a:chOff x="1898781" y="2727667"/>
            <a:chExt cx="5616840" cy="307975"/>
          </a:xfrm>
        </p:grpSpPr>
        <p:grpSp>
          <p:nvGrpSpPr>
            <p:cNvPr id="68624" name="Group 15"/>
            <p:cNvGrpSpPr/>
            <p:nvPr/>
          </p:nvGrpSpPr>
          <p:grpSpPr bwMode="auto">
            <a:xfrm>
              <a:off x="1898781" y="2727667"/>
              <a:ext cx="5616840" cy="307975"/>
              <a:chOff x="1247" y="1803"/>
              <a:chExt cx="3266" cy="194"/>
            </a:xfrm>
          </p:grpSpPr>
          <p:sp>
            <p:nvSpPr>
              <p:cNvPr id="68627"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8628"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68625"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26"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 name="Text Box 33"/>
          <p:cNvSpPr txBox="1">
            <a:spLocks noChangeArrowheads="1"/>
          </p:cNvSpPr>
          <p:nvPr/>
        </p:nvSpPr>
        <p:spPr bwMode="auto">
          <a:xfrm>
            <a:off x="695325" y="3992563"/>
            <a:ext cx="318452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CC00CC"/>
                </a:solidFill>
                <a:latin typeface="微软雅黑" panose="020B0503020204020204" pitchFamily="34" charset="-122"/>
                <a:ea typeface="微软雅黑" panose="020B0503020204020204" pitchFamily="34" charset="-122"/>
              </a:rPr>
              <a:t>请注意：现在左边是“前面”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grpId="0" nodeType="withEffect">
                                  <p:stCondLst>
                                    <p:cond delay="0"/>
                                  </p:stCondLst>
                                  <p:childTnLst>
                                    <p:animMotion origin="layout" path="M 1.66667E-6 -0.00555 L 1.66667E-6 0.11934 " pathEditMode="relative" rAng="0" ptsTypes="AA">
                                      <p:cBhvr>
                                        <p:cTn id="8" dur="2000" fill="hold"/>
                                        <p:tgtEl>
                                          <p:spTgt spid="5"/>
                                        </p:tgtEl>
                                        <p:attrNameLst>
                                          <p:attrName>ppt_x</p:attrName>
                                          <p:attrName>ppt_y</p:attrName>
                                        </p:attrNameLst>
                                      </p:cBhvr>
                                      <p:rCtr x="0" y="6229"/>
                                    </p:animMotion>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accel="50000" decel="50000" fill="hold" grpId="0" nodeType="afterEffect">
                                  <p:stCondLst>
                                    <p:cond delay="500"/>
                                  </p:stCondLst>
                                  <p:childTnLst>
                                    <p:animMotion origin="layout" path="M 4.16667E-6 3.57077E-6 L 4.16667E-6 0.26025 " pathEditMode="relative" rAng="0" ptsTypes="AA">
                                      <p:cBhvr>
                                        <p:cTn id="17" dur="2000" fill="hold"/>
                                        <p:tgtEl>
                                          <p:spTgt spid="6"/>
                                        </p:tgtEl>
                                        <p:attrNameLst>
                                          <p:attrName>ppt_x</p:attrName>
                                          <p:attrName>ppt_y</p:attrName>
                                        </p:attrNameLst>
                                      </p:cBhvr>
                                      <p:rCtr x="0" y="13013"/>
                                    </p:animMotion>
                                  </p:childTnLst>
                                </p:cTn>
                              </p:par>
                            </p:childTnLst>
                          </p:cTn>
                        </p:par>
                        <p:par>
                          <p:cTn id="18" fill="hold">
                            <p:stCondLst>
                              <p:cond delay="3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4000"/>
                            </p:stCondLst>
                            <p:childTnLst>
                              <p:par>
                                <p:cTn id="22" presetID="1"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42" presetClass="path" presetSubtype="0" accel="50000" decel="50000" fill="hold" grpId="0" nodeType="afterEffect">
                                  <p:stCondLst>
                                    <p:cond delay="500"/>
                                  </p:stCondLst>
                                  <p:childTnLst>
                                    <p:animMotion origin="layout" path="M 3.05556E-6 -0.01233 L 3.05556E-6 0.39161 " pathEditMode="relative" rAng="0" ptsTypes="AA">
                                      <p:cBhvr>
                                        <p:cTn id="26" dur="2000" fill="hold"/>
                                        <p:tgtEl>
                                          <p:spTgt spid="7"/>
                                        </p:tgtEl>
                                        <p:attrNameLst>
                                          <p:attrName>ppt_x</p:attrName>
                                          <p:attrName>ppt_y</p:attrName>
                                        </p:attrNameLst>
                                      </p:cBhvr>
                                      <p:rCtr x="0" y="20197"/>
                                    </p:animMotion>
                                  </p:childTnLst>
                                </p:cTn>
                              </p:par>
                            </p:childTnLst>
                          </p:cTn>
                        </p:par>
                        <p:par>
                          <p:cTn id="27" fill="hold">
                            <p:stCondLst>
                              <p:cond delay="7000"/>
                            </p:stCondLst>
                            <p:childTnLst>
                              <p:par>
                                <p:cTn id="28" presetID="1"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8000"/>
                            </p:stCondLst>
                            <p:childTnLst>
                              <p:par>
                                <p:cTn id="34" presetID="1"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par>
                          <p:cTn id="36" fill="hold">
                            <p:stCondLst>
                              <p:cond delay="8000"/>
                            </p:stCondLst>
                            <p:childTnLst>
                              <p:par>
                                <p:cTn id="37" presetID="35" presetClass="emph" presetSubtype="0" repeatCount="3000" fill="hold" grpId="1" nodeType="afterEffect">
                                  <p:stCondLst>
                                    <p:cond delay="0"/>
                                  </p:stCondLst>
                                  <p:childTnLst>
                                    <p:anim calcmode="discrete" valueType="str">
                                      <p:cBhvr>
                                        <p:cTn id="38"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6" grpId="0"/>
      <p:bldP spid="2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9" name="矩形 8"/>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sp>
        <p:nvSpPr>
          <p:cNvPr id="10" name="Rectangle 46"/>
          <p:cNvSpPr>
            <a:spLocks noChangeArrowheads="1"/>
          </p:cNvSpPr>
          <p:nvPr/>
        </p:nvSpPr>
        <p:spPr bwMode="auto">
          <a:xfrm>
            <a:off x="466344" y="1031851"/>
            <a:ext cx="8129016"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“网络”是一个统称，泛指把人或物互连在一起而形成的系统。</a:t>
            </a:r>
          </a:p>
        </p:txBody>
      </p:sp>
      <p:grpSp>
        <p:nvGrpSpPr>
          <p:cNvPr id="11" name="组合 10"/>
          <p:cNvGrpSpPr/>
          <p:nvPr/>
        </p:nvGrpSpPr>
        <p:grpSpPr>
          <a:xfrm>
            <a:off x="466344" y="633886"/>
            <a:ext cx="8129016" cy="400110"/>
            <a:chOff x="466344" y="1151890"/>
            <a:chExt cx="8129016" cy="400110"/>
          </a:xfrm>
        </p:grpSpPr>
        <p:sp>
          <p:nvSpPr>
            <p:cNvPr id="12"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4182038" y="1151890"/>
              <a:ext cx="697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a:t>
              </a:r>
              <a:endParaRPr lang="fr-FR" altLang="zh-CN" sz="2000" b="1" dirty="0">
                <a:solidFill>
                  <a:schemeClr val="bg1"/>
                </a:solidFill>
                <a:latin typeface="微软雅黑" pitchFamily="34" charset="-122"/>
                <a:ea typeface="微软雅黑" pitchFamily="34" charset="-122"/>
              </a:endParaRPr>
            </a:p>
          </p:txBody>
        </p:sp>
      </p:gr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0719" y="1615410"/>
            <a:ext cx="4961962" cy="2723621"/>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501" y="1605492"/>
            <a:ext cx="5043760" cy="273353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3417" y="1605492"/>
            <a:ext cx="4973870" cy="2733539"/>
          </a:xfrm>
          <a:prstGeom prst="rect">
            <a:avLst/>
          </a:prstGeom>
        </p:spPr>
      </p:pic>
    </p:spTree>
    <p:extLst>
      <p:ext uri="{BB962C8B-B14F-4D97-AF65-F5344CB8AC3E}">
        <p14:creationId xmlns:p14="http://schemas.microsoft.com/office/powerpoint/2010/main" val="91824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9635" name="Rectangle 6"/>
          <p:cNvSpPr>
            <a:spLocks noChangeArrowheads="1"/>
          </p:cNvSpPr>
          <p:nvPr/>
        </p:nvSpPr>
        <p:spPr bwMode="auto">
          <a:xfrm>
            <a:off x="3316288" y="7239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prstClr val="white"/>
                </a:solidFill>
                <a:ea typeface="微软雅黑" panose="020B0503020204020204" pitchFamily="34" charset="-122"/>
              </a:rPr>
              <a:t>分组交换的传输单元</a:t>
            </a:r>
          </a:p>
        </p:txBody>
      </p:sp>
      <p:sp>
        <p:nvSpPr>
          <p:cNvPr id="4" name="Rectangle 68"/>
          <p:cNvSpPr>
            <a:spLocks noChangeArrowheads="1"/>
          </p:cNvSpPr>
          <p:nvPr/>
        </p:nvSpPr>
        <p:spPr bwMode="auto">
          <a:xfrm>
            <a:off x="505072" y="1106424"/>
            <a:ext cx="776104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分组交换网以“</a:t>
            </a:r>
            <a:r>
              <a:rPr lang="zh-CN" altLang="en-US" sz="2000" b="1" dirty="0">
                <a:solidFill>
                  <a:srgbClr val="0000FF"/>
                </a:solidFill>
                <a:latin typeface="微软雅黑" panose="020B0503020204020204" pitchFamily="34" charset="-122"/>
                <a:ea typeface="微软雅黑" panose="020B0503020204020204" pitchFamily="34" charset="-122"/>
              </a:rPr>
              <a:t>分组</a:t>
            </a:r>
            <a:r>
              <a:rPr lang="zh-CN" altLang="en-US" sz="2000" b="1" dirty="0">
                <a:solidFill>
                  <a:prstClr val="black"/>
                </a:solidFill>
                <a:latin typeface="微软雅黑" panose="020B0503020204020204" pitchFamily="34" charset="-122"/>
                <a:ea typeface="微软雅黑" panose="020B0503020204020204" pitchFamily="34" charset="-122"/>
              </a:rPr>
              <a:t>”作为数据传输单元。</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依次</a:t>
            </a:r>
            <a:r>
              <a:rPr lang="zh-CN" altLang="en-US" sz="2000" b="1" dirty="0">
                <a:solidFill>
                  <a:prstClr val="black"/>
                </a:solidFill>
                <a:latin typeface="微软雅黑" panose="020B0503020204020204" pitchFamily="34" charset="-122"/>
                <a:ea typeface="微软雅黑" panose="020B0503020204020204" pitchFamily="34" charset="-122"/>
              </a:rPr>
              <a:t>把各分组发送到接收端（假定接收端在左边）。</a:t>
            </a:r>
          </a:p>
        </p:txBody>
      </p:sp>
      <p:grpSp>
        <p:nvGrpSpPr>
          <p:cNvPr id="5" name="组合 4"/>
          <p:cNvGrpSpPr/>
          <p:nvPr/>
        </p:nvGrpSpPr>
        <p:grpSpPr bwMode="auto">
          <a:xfrm>
            <a:off x="1016000" y="2057400"/>
            <a:ext cx="2136775" cy="850900"/>
            <a:chOff x="2040721" y="2912943"/>
            <a:chExt cx="2135660" cy="849919"/>
          </a:xfrm>
        </p:grpSpPr>
        <p:sp>
          <p:nvSpPr>
            <p:cNvPr id="69651"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52"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53" name="Group 13"/>
            <p:cNvGrpSpPr/>
            <p:nvPr/>
          </p:nvGrpSpPr>
          <p:grpSpPr bwMode="auto">
            <a:xfrm>
              <a:off x="2042192" y="2912943"/>
              <a:ext cx="2134189" cy="418171"/>
              <a:chOff x="1973" y="2532"/>
              <a:chExt cx="1451" cy="308"/>
            </a:xfrm>
          </p:grpSpPr>
          <p:sp>
            <p:nvSpPr>
              <p:cNvPr id="69654" name="AutoShape 14"/>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5"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grpSp>
        <p:nvGrpSpPr>
          <p:cNvPr id="11" name="组合 10"/>
          <p:cNvGrpSpPr/>
          <p:nvPr/>
        </p:nvGrpSpPr>
        <p:grpSpPr bwMode="auto">
          <a:xfrm>
            <a:off x="3516313" y="2551113"/>
            <a:ext cx="2133600" cy="849312"/>
            <a:chOff x="3642465" y="3652888"/>
            <a:chExt cx="2134187" cy="849919"/>
          </a:xfrm>
        </p:grpSpPr>
        <p:sp>
          <p:nvSpPr>
            <p:cNvPr id="69646"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7"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8" name="Group 16"/>
            <p:cNvGrpSpPr/>
            <p:nvPr/>
          </p:nvGrpSpPr>
          <p:grpSpPr bwMode="auto">
            <a:xfrm>
              <a:off x="3642465" y="3652888"/>
              <a:ext cx="2134187" cy="418171"/>
              <a:chOff x="1973" y="2532"/>
              <a:chExt cx="1451" cy="308"/>
            </a:xfrm>
          </p:grpSpPr>
          <p:sp>
            <p:nvSpPr>
              <p:cNvPr id="69649" name="AutoShape 17"/>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0"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7" name="组合 16"/>
          <p:cNvGrpSpPr/>
          <p:nvPr/>
        </p:nvGrpSpPr>
        <p:grpSpPr bwMode="auto">
          <a:xfrm>
            <a:off x="6062663" y="3106738"/>
            <a:ext cx="2139950" cy="839787"/>
            <a:chOff x="5242738" y="4391485"/>
            <a:chExt cx="2140071" cy="839059"/>
          </a:xfrm>
        </p:grpSpPr>
        <p:sp>
          <p:nvSpPr>
            <p:cNvPr id="69641"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2"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3" name="Group 19"/>
            <p:cNvGrpSpPr/>
            <p:nvPr/>
          </p:nvGrpSpPr>
          <p:grpSpPr bwMode="auto">
            <a:xfrm>
              <a:off x="5242738" y="4391485"/>
              <a:ext cx="2134188" cy="418172"/>
              <a:chOff x="1973" y="2532"/>
              <a:chExt cx="1451" cy="308"/>
            </a:xfrm>
          </p:grpSpPr>
          <p:sp>
            <p:nvSpPr>
              <p:cNvPr id="69644" name="AutoShape 20"/>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45"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
        <p:nvSpPr>
          <p:cNvPr id="69640" name="矩形 22"/>
          <p:cNvSpPr>
            <a:spLocks noChangeArrowheads="1"/>
          </p:cNvSpPr>
          <p:nvPr/>
        </p:nvSpPr>
        <p:spPr bwMode="auto">
          <a:xfrm>
            <a:off x="819150" y="4038600"/>
            <a:ext cx="3190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zh-CN" sz="1600" b="1">
                <a:solidFill>
                  <a:srgbClr val="CC00CC"/>
                </a:solidFill>
                <a:latin typeface="微软雅黑" panose="020B0503020204020204" pitchFamily="34" charset="-122"/>
                <a:ea typeface="微软雅黑" panose="020B0503020204020204" pitchFamily="34" charset="-122"/>
              </a:rPr>
              <a:t>以分组为基本单位在网络中传送</a:t>
            </a:r>
            <a:endParaRPr lang="zh-CN" altLang="en-US" sz="16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par>
                          <p:cTn id="16" fill="hold">
                            <p:stCondLst>
                              <p:cond delay="1500"/>
                            </p:stCondLst>
                            <p:childTnLst>
                              <p:par>
                                <p:cTn id="17" presetID="2" presetClass="exit" presetSubtype="8" fill="hold" nodeType="afterEffect">
                                  <p:stCondLst>
                                    <p:cond delay="1750"/>
                                  </p:stCondLst>
                                  <p:childTnLst>
                                    <p:anim calcmode="lin" valueType="num">
                                      <p:cBhvr additive="base">
                                        <p:cTn id="18" dur="1500"/>
                                        <p:tgtEl>
                                          <p:spTgt spid="5"/>
                                        </p:tgtEl>
                                        <p:attrNameLst>
                                          <p:attrName>ppt_x</p:attrName>
                                        </p:attrNameLst>
                                      </p:cBhvr>
                                      <p:tavLst>
                                        <p:tav tm="0">
                                          <p:val>
                                            <p:strVal val="ppt_x"/>
                                          </p:val>
                                        </p:tav>
                                        <p:tav tm="100000">
                                          <p:val>
                                            <p:strVal val="0-ppt_w/2"/>
                                          </p:val>
                                        </p:tav>
                                      </p:tavLst>
                                    </p:anim>
                                    <p:anim calcmode="lin" valueType="num">
                                      <p:cBhvr additive="base">
                                        <p:cTn id="19" dur="1500"/>
                                        <p:tgtEl>
                                          <p:spTgt spid="5"/>
                                        </p:tgtEl>
                                        <p:attrNameLst>
                                          <p:attrName>ppt_y</p:attrName>
                                        </p:attrNameLst>
                                      </p:cBhvr>
                                      <p:tavLst>
                                        <p:tav tm="0">
                                          <p:val>
                                            <p:strVal val="ppt_y"/>
                                          </p:val>
                                        </p:tav>
                                        <p:tav tm="100000">
                                          <p:val>
                                            <p:strVal val="ppt_y"/>
                                          </p:val>
                                        </p:tav>
                                      </p:tavLst>
                                    </p:anim>
                                    <p:set>
                                      <p:cBhvr>
                                        <p:cTn id="20" dur="1" fill="hold">
                                          <p:stCondLst>
                                            <p:cond delay="1499"/>
                                          </p:stCondLst>
                                        </p:cTn>
                                        <p:tgtEl>
                                          <p:spTgt spid="5"/>
                                        </p:tgtEl>
                                        <p:attrNameLst>
                                          <p:attrName>style.visibility</p:attrName>
                                        </p:attrNameLst>
                                      </p:cBhvr>
                                      <p:to>
                                        <p:strVal val="hidden"/>
                                      </p:to>
                                    </p:set>
                                  </p:childTnLst>
                                </p:cTn>
                              </p:par>
                            </p:childTnLst>
                          </p:cTn>
                        </p:par>
                        <p:par>
                          <p:cTn id="21" fill="hold">
                            <p:stCondLst>
                              <p:cond delay="4750"/>
                            </p:stCondLst>
                            <p:childTnLst>
                              <p:par>
                                <p:cTn id="22" presetID="2" presetClass="exit" presetSubtype="8" fill="hold" nodeType="afterEffect">
                                  <p:stCondLst>
                                    <p:cond delay="250"/>
                                  </p:stCondLst>
                                  <p:childTnLst>
                                    <p:anim calcmode="lin" valueType="num">
                                      <p:cBhvr additive="base">
                                        <p:cTn id="23" dur="1500"/>
                                        <p:tgtEl>
                                          <p:spTgt spid="11"/>
                                        </p:tgtEl>
                                        <p:attrNameLst>
                                          <p:attrName>ppt_x</p:attrName>
                                        </p:attrNameLst>
                                      </p:cBhvr>
                                      <p:tavLst>
                                        <p:tav tm="0">
                                          <p:val>
                                            <p:strVal val="ppt_x"/>
                                          </p:val>
                                        </p:tav>
                                        <p:tav tm="100000">
                                          <p:val>
                                            <p:strVal val="0-ppt_w/2"/>
                                          </p:val>
                                        </p:tav>
                                      </p:tavLst>
                                    </p:anim>
                                    <p:anim calcmode="lin" valueType="num">
                                      <p:cBhvr additive="base">
                                        <p:cTn id="24" dur="1500"/>
                                        <p:tgtEl>
                                          <p:spTgt spid="11"/>
                                        </p:tgtEl>
                                        <p:attrNameLst>
                                          <p:attrName>ppt_y</p:attrName>
                                        </p:attrNameLst>
                                      </p:cBhvr>
                                      <p:tavLst>
                                        <p:tav tm="0">
                                          <p:val>
                                            <p:strVal val="ppt_y"/>
                                          </p:val>
                                        </p:tav>
                                        <p:tav tm="100000">
                                          <p:val>
                                            <p:strVal val="ppt_y"/>
                                          </p:val>
                                        </p:tav>
                                      </p:tavLst>
                                    </p:anim>
                                    <p:set>
                                      <p:cBhvr>
                                        <p:cTn id="25" dur="1" fill="hold">
                                          <p:stCondLst>
                                            <p:cond delay="1499"/>
                                          </p:stCondLst>
                                        </p:cTn>
                                        <p:tgtEl>
                                          <p:spTgt spid="11"/>
                                        </p:tgtEl>
                                        <p:attrNameLst>
                                          <p:attrName>style.visibility</p:attrName>
                                        </p:attrNameLst>
                                      </p:cBhvr>
                                      <p:to>
                                        <p:strVal val="hidden"/>
                                      </p:to>
                                    </p:set>
                                  </p:childTnLst>
                                </p:cTn>
                              </p:par>
                            </p:childTnLst>
                          </p:cTn>
                        </p:par>
                        <p:par>
                          <p:cTn id="26" fill="hold">
                            <p:stCondLst>
                              <p:cond delay="6500"/>
                            </p:stCondLst>
                            <p:childTnLst>
                              <p:par>
                                <p:cTn id="27" presetID="2" presetClass="exit" presetSubtype="8" fill="hold" nodeType="afterEffect">
                                  <p:stCondLst>
                                    <p:cond delay="250"/>
                                  </p:stCondLst>
                                  <p:childTnLst>
                                    <p:anim calcmode="lin" valueType="num">
                                      <p:cBhvr additive="base">
                                        <p:cTn id="28" dur="1500"/>
                                        <p:tgtEl>
                                          <p:spTgt spid="17"/>
                                        </p:tgtEl>
                                        <p:attrNameLst>
                                          <p:attrName>ppt_x</p:attrName>
                                        </p:attrNameLst>
                                      </p:cBhvr>
                                      <p:tavLst>
                                        <p:tav tm="0">
                                          <p:val>
                                            <p:strVal val="ppt_x"/>
                                          </p:val>
                                        </p:tav>
                                        <p:tav tm="100000">
                                          <p:val>
                                            <p:strVal val="0-ppt_w/2"/>
                                          </p:val>
                                        </p:tav>
                                      </p:tavLst>
                                    </p:anim>
                                    <p:anim calcmode="lin" valueType="num">
                                      <p:cBhvr additive="base">
                                        <p:cTn id="29" dur="1500"/>
                                        <p:tgtEl>
                                          <p:spTgt spid="17"/>
                                        </p:tgtEl>
                                        <p:attrNameLst>
                                          <p:attrName>ppt_y</p:attrName>
                                        </p:attrNameLst>
                                      </p:cBhvr>
                                      <p:tavLst>
                                        <p:tav tm="0">
                                          <p:val>
                                            <p:strVal val="ppt_y"/>
                                          </p:val>
                                        </p:tav>
                                        <p:tav tm="100000">
                                          <p:val>
                                            <p:strVal val="ppt_y"/>
                                          </p:val>
                                        </p:tav>
                                      </p:tavLst>
                                    </p:anim>
                                    <p:set>
                                      <p:cBhvr>
                                        <p:cTn id="30" dur="1" fill="hold">
                                          <p:stCondLst>
                                            <p:cond delay="1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325432" y="73342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ea typeface="微软雅黑" pitchFamily="34" charset="-122"/>
              </a:rPr>
              <a:t>收到分组后剥去首部</a:t>
            </a:r>
          </a:p>
        </p:txBody>
      </p:sp>
      <p:sp>
        <p:nvSpPr>
          <p:cNvPr id="4" name="Rectangle 68"/>
          <p:cNvSpPr>
            <a:spLocks noChangeArrowheads="1"/>
          </p:cNvSpPr>
          <p:nvPr/>
        </p:nvSpPr>
        <p:spPr bwMode="auto">
          <a:xfrm>
            <a:off x="505073" y="1143000"/>
            <a:ext cx="4714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latin typeface="微软雅黑" pitchFamily="34" charset="-122"/>
                <a:ea typeface="微软雅黑" pitchFamily="34" charset="-122"/>
              </a:rPr>
              <a:t>接收端收到分组后</a:t>
            </a:r>
            <a:r>
              <a:rPr lang="zh-CN" altLang="en-US" sz="2000" b="1" dirty="0">
                <a:solidFill>
                  <a:srgbClr val="0000FF"/>
                </a:solidFill>
                <a:latin typeface="微软雅黑" pitchFamily="34" charset="-122"/>
                <a:ea typeface="微软雅黑" pitchFamily="34" charset="-122"/>
              </a:rPr>
              <a:t>剥去</a:t>
            </a:r>
            <a:r>
              <a:rPr lang="zh-CN" altLang="en-US" sz="2000" b="1" dirty="0">
                <a:latin typeface="微软雅黑" pitchFamily="34" charset="-122"/>
                <a:ea typeface="微软雅黑" pitchFamily="34" charset="-122"/>
              </a:rPr>
              <a:t>首部还原成报文。</a:t>
            </a:r>
          </a:p>
        </p:txBody>
      </p:sp>
      <p:sp>
        <p:nvSpPr>
          <p:cNvPr id="5" name="Rectangle 2"/>
          <p:cNvSpPr>
            <a:spLocks noChangeArrowheads="1"/>
          </p:cNvSpPr>
          <p:nvPr/>
        </p:nvSpPr>
        <p:spPr bwMode="auto">
          <a:xfrm>
            <a:off x="3008313" y="1957388"/>
            <a:ext cx="1601787"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6" name="Rectangle 10"/>
          <p:cNvSpPr>
            <a:spLocks noChangeArrowheads="1"/>
          </p:cNvSpPr>
          <p:nvPr/>
        </p:nvSpPr>
        <p:spPr bwMode="auto">
          <a:xfrm>
            <a:off x="2474913" y="195738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7" name="Group 13"/>
          <p:cNvGrpSpPr>
            <a:grpSpLocks/>
          </p:cNvGrpSpPr>
          <p:nvPr/>
        </p:nvGrpSpPr>
        <p:grpSpPr bwMode="auto">
          <a:xfrm>
            <a:off x="2476500" y="1485900"/>
            <a:ext cx="2133600" cy="417513"/>
            <a:chOff x="1973" y="2532"/>
            <a:chExt cx="1451" cy="308"/>
          </a:xfrm>
        </p:grpSpPr>
        <p:sp>
          <p:nvSpPr>
            <p:cNvPr id="8" name="AutoShape 14"/>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9"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1</a:t>
              </a:r>
            </a:p>
          </p:txBody>
        </p:sp>
      </p:grpSp>
      <p:sp>
        <p:nvSpPr>
          <p:cNvPr id="10" name="Rectangle 3"/>
          <p:cNvSpPr>
            <a:spLocks noChangeArrowheads="1"/>
          </p:cNvSpPr>
          <p:nvPr/>
        </p:nvSpPr>
        <p:spPr bwMode="auto">
          <a:xfrm>
            <a:off x="4619625" y="2687638"/>
            <a:ext cx="1600200"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1" name="Rectangle 11"/>
          <p:cNvSpPr>
            <a:spLocks noChangeArrowheads="1"/>
          </p:cNvSpPr>
          <p:nvPr/>
        </p:nvSpPr>
        <p:spPr bwMode="auto">
          <a:xfrm>
            <a:off x="4086225" y="268763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2" name="Group 16"/>
          <p:cNvGrpSpPr>
            <a:grpSpLocks/>
          </p:cNvGrpSpPr>
          <p:nvPr/>
        </p:nvGrpSpPr>
        <p:grpSpPr bwMode="auto">
          <a:xfrm>
            <a:off x="4086225" y="2206625"/>
            <a:ext cx="2133600" cy="419100"/>
            <a:chOff x="1973" y="2532"/>
            <a:chExt cx="1451" cy="308"/>
          </a:xfrm>
        </p:grpSpPr>
        <p:sp>
          <p:nvSpPr>
            <p:cNvPr id="13" name="AutoShape 17"/>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2</a:t>
              </a:r>
            </a:p>
          </p:txBody>
        </p:sp>
      </p:grpSp>
      <p:sp>
        <p:nvSpPr>
          <p:cNvPr id="15" name="Rectangle 4"/>
          <p:cNvSpPr>
            <a:spLocks noChangeArrowheads="1"/>
          </p:cNvSpPr>
          <p:nvPr/>
        </p:nvSpPr>
        <p:spPr bwMode="auto">
          <a:xfrm>
            <a:off x="6235700" y="3397250"/>
            <a:ext cx="1600200"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6" name="Rectangle 12"/>
          <p:cNvSpPr>
            <a:spLocks noChangeArrowheads="1"/>
          </p:cNvSpPr>
          <p:nvPr/>
        </p:nvSpPr>
        <p:spPr bwMode="auto">
          <a:xfrm>
            <a:off x="5695950" y="3395663"/>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7" name="Group 19"/>
          <p:cNvGrpSpPr>
            <a:grpSpLocks/>
          </p:cNvGrpSpPr>
          <p:nvPr/>
        </p:nvGrpSpPr>
        <p:grpSpPr bwMode="auto">
          <a:xfrm>
            <a:off x="5695950" y="2927350"/>
            <a:ext cx="2133600" cy="419100"/>
            <a:chOff x="1973" y="2532"/>
            <a:chExt cx="1451" cy="308"/>
          </a:xfrm>
        </p:grpSpPr>
        <p:sp>
          <p:nvSpPr>
            <p:cNvPr id="18" name="AutoShape 20"/>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9"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3</a:t>
              </a:r>
            </a:p>
          </p:txBody>
        </p:sp>
      </p:grpSp>
      <p:sp>
        <p:nvSpPr>
          <p:cNvPr id="20" name="矩形 19"/>
          <p:cNvSpPr>
            <a:spLocks noChangeArrowheads="1"/>
          </p:cNvSpPr>
          <p:nvPr/>
        </p:nvSpPr>
        <p:spPr bwMode="auto">
          <a:xfrm>
            <a:off x="1546225" y="3962400"/>
            <a:ext cx="1570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b="1">
                <a:solidFill>
                  <a:srgbClr val="CC00CC"/>
                </a:solidFill>
                <a:latin typeface="微软雅黑" pitchFamily="34" charset="-122"/>
                <a:ea typeface="微软雅黑" pitchFamily="34" charset="-122"/>
              </a:rPr>
              <a:t>收到的数据</a:t>
            </a:r>
          </a:p>
        </p:txBody>
      </p:sp>
    </p:spTree>
    <p:extLst>
      <p:ext uri="{BB962C8B-B14F-4D97-AF65-F5344CB8AC3E}">
        <p14:creationId xmlns:p14="http://schemas.microsoft.com/office/powerpoint/2010/main" val="107690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6"/>
                                        </p:tgtEl>
                                        <p:attrNameLst>
                                          <p:attrName>ppt_x</p:attrName>
                                        </p:attrNameLst>
                                      </p:cBhvr>
                                      <p:tavLst>
                                        <p:tav tm="0">
                                          <p:val>
                                            <p:strVal val="#ppt_x"/>
                                          </p:val>
                                        </p:tav>
                                        <p:tav tm="100000">
                                          <p:val>
                                            <p:strVal val="#ppt_x-#ppt_w*1.125000"/>
                                          </p:val>
                                        </p:tav>
                                      </p:tavLst>
                                    </p:anim>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1.11111E-6 -2.72587E-6 L 1.11111E-6 0.36972 " pathEditMode="relative" rAng="0" ptsTypes="AA">
                                      <p:cBhvr>
                                        <p:cTn id="14" dur="2000" fill="hold"/>
                                        <p:tgtEl>
                                          <p:spTgt spid="5"/>
                                        </p:tgtEl>
                                        <p:attrNameLst>
                                          <p:attrName>ppt_x</p:attrName>
                                          <p:attrName>ppt_y</p:attrName>
                                        </p:attrNameLst>
                                      </p:cBhvr>
                                      <p:rCtr x="0" y="18471"/>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1"/>
                                        </p:tgtEl>
                                        <p:attrNameLst>
                                          <p:attrName>ppt_x</p:attrName>
                                        </p:attrNameLst>
                                      </p:cBhvr>
                                      <p:tavLst>
                                        <p:tav tm="0">
                                          <p:val>
                                            <p:strVal val="#ppt_x"/>
                                          </p:val>
                                        </p:tav>
                                        <p:tav tm="100000">
                                          <p:val>
                                            <p:strVal val="#ppt_x-#ppt_w*1.125000"/>
                                          </p:val>
                                        </p:tav>
                                      </p:tavLst>
                                    </p:anim>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8.33333E-7 -6.06061E-7 L -8.33333E-7 0.22831 " pathEditMode="relative" rAng="0" ptsTypes="AA">
                                      <p:cBhvr>
                                        <p:cTn id="25" dur="2000" fill="hold"/>
                                        <p:tgtEl>
                                          <p:spTgt spid="10"/>
                                        </p:tgtEl>
                                        <p:attrNameLst>
                                          <p:attrName>ppt_x</p:attrName>
                                          <p:attrName>ppt_y</p:attrName>
                                        </p:attrNameLst>
                                      </p:cBhvr>
                                      <p:rCtr x="0" y="11404"/>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7"/>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6"/>
                                        </p:tgtEl>
                                        <p:attrNameLst>
                                          <p:attrName>ppt_x</p:attrName>
                                        </p:attrNameLst>
                                      </p:cBhvr>
                                      <p:tavLst>
                                        <p:tav tm="0">
                                          <p:val>
                                            <p:strVal val="#ppt_x"/>
                                          </p:val>
                                        </p:tav>
                                        <p:tav tm="100000">
                                          <p:val>
                                            <p:strVal val="#ppt_x-#ppt_w*1.125000"/>
                                          </p:val>
                                        </p:tav>
                                      </p:tavLst>
                                    </p:anim>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3.33333E-6 -2.45143E-6 L 3.33333E-6 0.09004 " pathEditMode="relative" rAng="0" ptsTypes="AA">
                                      <p:cBhvr>
                                        <p:cTn id="36" dur="2000" fill="hold"/>
                                        <p:tgtEl>
                                          <p:spTgt spid="15"/>
                                        </p:tgtEl>
                                        <p:attrNameLst>
                                          <p:attrName>ppt_x</p:attrName>
                                          <p:attrName>ppt_y</p:attrName>
                                        </p:attrNameLst>
                                      </p:cBhvr>
                                      <p:rCtr x="0" y="4502"/>
                                    </p:animMotion>
                                  </p:childTnLst>
                                </p:cTn>
                              </p:par>
                            </p:childTnLst>
                          </p:cTn>
                        </p:par>
                        <p:par>
                          <p:cTn id="37" fill="hold">
                            <p:stCondLst>
                              <p:cond delay="10750"/>
                            </p:stCondLst>
                            <p:childTnLst>
                              <p:par>
                                <p:cTn id="38" presetID="1"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P spid="2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5"/>
          <p:cNvSpPr>
            <a:spLocks noChangeArrowheads="1"/>
          </p:cNvSpPr>
          <p:nvPr/>
        </p:nvSpPr>
        <p:spPr bwMode="auto">
          <a:xfrm>
            <a:off x="505072" y="95789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2707" name="Rectangle 6"/>
          <p:cNvSpPr>
            <a:spLocks noChangeArrowheads="1"/>
          </p:cNvSpPr>
          <p:nvPr/>
        </p:nvSpPr>
        <p:spPr bwMode="auto">
          <a:xfrm>
            <a:off x="3189288" y="9340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最后还原成原来的报文</a:t>
            </a:r>
          </a:p>
        </p:txBody>
      </p:sp>
      <p:sp>
        <p:nvSpPr>
          <p:cNvPr id="72708" name="Rectangle 68"/>
          <p:cNvSpPr>
            <a:spLocks noChangeArrowheads="1"/>
          </p:cNvSpPr>
          <p:nvPr/>
        </p:nvSpPr>
        <p:spPr bwMode="auto">
          <a:xfrm>
            <a:off x="505072" y="1618298"/>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最后，在接收端把收到的数据</a:t>
            </a:r>
            <a:r>
              <a:rPr lang="zh-CN" altLang="en-US" sz="2000" b="1" dirty="0">
                <a:solidFill>
                  <a:srgbClr val="0000FF"/>
                </a:solidFill>
                <a:latin typeface="微软雅黑" panose="020B0503020204020204" pitchFamily="34" charset="-122"/>
                <a:ea typeface="微软雅黑" panose="020B0503020204020204" pitchFamily="34" charset="-122"/>
              </a:rPr>
              <a:t>恢复成为原来的报文</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72709" name="Rectangle 2"/>
          <p:cNvSpPr>
            <a:spLocks noChangeArrowheads="1"/>
          </p:cNvSpPr>
          <p:nvPr/>
        </p:nvSpPr>
        <p:spPr bwMode="auto">
          <a:xfrm>
            <a:off x="1781175" y="2497773"/>
            <a:ext cx="1870075"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0" name="Rectangle 3"/>
          <p:cNvSpPr>
            <a:spLocks noChangeArrowheads="1"/>
          </p:cNvSpPr>
          <p:nvPr/>
        </p:nvSpPr>
        <p:spPr bwMode="auto">
          <a:xfrm>
            <a:off x="365283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1" name="Rectangle 4"/>
          <p:cNvSpPr>
            <a:spLocks noChangeArrowheads="1"/>
          </p:cNvSpPr>
          <p:nvPr/>
        </p:nvSpPr>
        <p:spPr bwMode="auto">
          <a:xfrm>
            <a:off x="552608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grpSp>
        <p:nvGrpSpPr>
          <p:cNvPr id="8" name="组合 7"/>
          <p:cNvGrpSpPr/>
          <p:nvPr/>
        </p:nvGrpSpPr>
        <p:grpSpPr bwMode="auto">
          <a:xfrm>
            <a:off x="1781175" y="2064385"/>
            <a:ext cx="5684838" cy="868363"/>
            <a:chOff x="1843809" y="3143932"/>
            <a:chExt cx="5685725" cy="868432"/>
          </a:xfrm>
        </p:grpSpPr>
        <p:grpSp>
          <p:nvGrpSpPr>
            <p:cNvPr id="72714" name="组合 8"/>
            <p:cNvGrpSpPr/>
            <p:nvPr/>
          </p:nvGrpSpPr>
          <p:grpSpPr bwMode="auto">
            <a:xfrm>
              <a:off x="1843809" y="3143932"/>
              <a:ext cx="5616839" cy="864096"/>
              <a:chOff x="1843809" y="3143932"/>
              <a:chExt cx="5616839" cy="864096"/>
            </a:xfrm>
          </p:grpSpPr>
          <p:cxnSp>
            <p:nvCxnSpPr>
              <p:cNvPr id="72716" name="直接连接符 10"/>
              <p:cNvCxnSpPr>
                <a:cxnSpLocks noChangeShapeType="1"/>
              </p:cNvCxnSpPr>
              <p:nvPr/>
            </p:nvCxnSpPr>
            <p:spPr bwMode="auto">
              <a:xfrm>
                <a:off x="1845529"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17" name="直接连接符 11"/>
              <p:cNvCxnSpPr>
                <a:cxnSpLocks noChangeShapeType="1"/>
              </p:cNvCxnSpPr>
              <p:nvPr/>
            </p:nvCxnSpPr>
            <p:spPr bwMode="auto">
              <a:xfrm>
                <a:off x="7445550"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718" name="Group 5"/>
              <p:cNvGrpSpPr/>
              <p:nvPr/>
            </p:nvGrpSpPr>
            <p:grpSpPr bwMode="auto">
              <a:xfrm>
                <a:off x="1843809" y="3187295"/>
                <a:ext cx="5616839" cy="338138"/>
                <a:chOff x="1247" y="1779"/>
                <a:chExt cx="3266" cy="213"/>
              </a:xfrm>
            </p:grpSpPr>
            <p:sp>
              <p:nvSpPr>
                <p:cNvPr id="72724" name="Line 6"/>
                <p:cNvSpPr>
                  <a:spLocks noChangeShapeType="1"/>
                </p:cNvSpPr>
                <p:nvPr/>
              </p:nvSpPr>
              <p:spPr bwMode="auto">
                <a:xfrm>
                  <a:off x="1247" y="1888"/>
                  <a:ext cx="3266"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2725" name="Text Box 7"/>
                <p:cNvSpPr txBox="1">
                  <a:spLocks noChangeArrowheads="1"/>
                </p:cNvSpPr>
                <p:nvPr/>
              </p:nvSpPr>
              <p:spPr bwMode="auto">
                <a:xfrm>
                  <a:off x="2699" y="1779"/>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prstClr val="black"/>
                      </a:solidFill>
                      <a:latin typeface="微软雅黑" panose="020B0503020204020204" pitchFamily="34" charset="-122"/>
                      <a:ea typeface="微软雅黑" panose="020B0503020204020204" pitchFamily="34" charset="-122"/>
                    </a:rPr>
                    <a:t>报文</a:t>
                  </a:r>
                </a:p>
              </p:txBody>
            </p:sp>
          </p:grpSp>
          <p:grpSp>
            <p:nvGrpSpPr>
              <p:cNvPr id="72719" name="Group 24"/>
              <p:cNvGrpSpPr/>
              <p:nvPr/>
            </p:nvGrpSpPr>
            <p:grpSpPr bwMode="auto">
              <a:xfrm>
                <a:off x="1843809" y="3576228"/>
                <a:ext cx="5616839" cy="431800"/>
                <a:chOff x="1247" y="2931"/>
                <a:chExt cx="3266" cy="272"/>
              </a:xfrm>
            </p:grpSpPr>
            <p:sp>
              <p:nvSpPr>
                <p:cNvPr id="72720"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1"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2"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3" name="Rectangle 28"/>
                <p:cNvSpPr>
                  <a:spLocks noChangeArrowheads="1"/>
                </p:cNvSpPr>
                <p:nvPr/>
              </p:nvSpPr>
              <p:spPr bwMode="auto">
                <a:xfrm>
                  <a:off x="1247" y="2931"/>
                  <a:ext cx="3266"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72715" name="Text Box 29"/>
            <p:cNvSpPr txBox="1">
              <a:spLocks noChangeArrowheads="1"/>
            </p:cNvSpPr>
            <p:nvPr/>
          </p:nvSpPr>
          <p:spPr bwMode="auto">
            <a:xfrm>
              <a:off x="1894658" y="3596866"/>
              <a:ext cx="56348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a:solidFill>
                    <a:srgbClr val="0000FF"/>
                  </a:solidFill>
                </a:rPr>
                <a:t>1101000110101010110101011100010011010010</a:t>
              </a:r>
            </a:p>
          </p:txBody>
        </p:sp>
      </p:grpSp>
      <p:sp>
        <p:nvSpPr>
          <p:cNvPr id="21" name="Rectangle 68"/>
          <p:cNvSpPr>
            <a:spLocks noChangeArrowheads="1"/>
          </p:cNvSpPr>
          <p:nvPr/>
        </p:nvSpPr>
        <p:spPr bwMode="auto">
          <a:xfrm>
            <a:off x="505072" y="3179763"/>
            <a:ext cx="8133857"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spcBef>
                <a:spcPts val="600"/>
              </a:spcBef>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这里我们假定分组在传输过程中没有出现差错，在转发时也没有被丢弃。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5"/>
          <p:cNvSpPr>
            <a:spLocks noChangeArrowheads="1"/>
          </p:cNvSpPr>
          <p:nvPr/>
        </p:nvSpPr>
        <p:spPr bwMode="auto">
          <a:xfrm>
            <a:off x="505072" y="1198753"/>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0659" name="Rectangle 6"/>
          <p:cNvSpPr>
            <a:spLocks noChangeArrowheads="1"/>
          </p:cNvSpPr>
          <p:nvPr/>
        </p:nvSpPr>
        <p:spPr bwMode="auto">
          <a:xfrm>
            <a:off x="3316288" y="1171766"/>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分组交换的传输单元</a:t>
            </a:r>
          </a:p>
        </p:txBody>
      </p:sp>
      <p:sp>
        <p:nvSpPr>
          <p:cNvPr id="70660" name="Rectangle 68"/>
          <p:cNvSpPr>
            <a:spLocks noChangeArrowheads="1"/>
          </p:cNvSpPr>
          <p:nvPr/>
        </p:nvSpPr>
        <p:spPr bwMode="auto">
          <a:xfrm>
            <a:off x="505072" y="1554353"/>
            <a:ext cx="813385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每一个</a:t>
            </a:r>
            <a:r>
              <a:rPr lang="zh-CN" altLang="en-US" sz="2000" b="1" dirty="0">
                <a:solidFill>
                  <a:prstClr val="black"/>
                </a:solidFill>
                <a:latin typeface="微软雅黑" panose="020B0503020204020204" pitchFamily="34" charset="-122"/>
                <a:ea typeface="微软雅黑" panose="020B0503020204020204" pitchFamily="34" charset="-122"/>
              </a:rPr>
              <a:t>分组的首部都含有</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zh-CN" sz="2000" b="1" dirty="0">
                <a:solidFill>
                  <a:prstClr val="black"/>
                </a:solidFill>
                <a:latin typeface="微软雅黑" panose="020B0503020204020204" pitchFamily="34" charset="-122"/>
                <a:ea typeface="微软雅黑" panose="020B0503020204020204" pitchFamily="34" charset="-122"/>
              </a:rPr>
              <a:t>诸如目的地址和源地址</a:t>
            </a:r>
            <a:r>
              <a:rPr lang="zh-CN" altLang="en-US" sz="2000" b="1" dirty="0">
                <a:solidFill>
                  <a:prstClr val="black"/>
                </a:solidFill>
                <a:latin typeface="微软雅黑" panose="020B0503020204020204" pitchFamily="34" charset="-122"/>
                <a:ea typeface="微软雅黑" panose="020B0503020204020204" pitchFamily="34" charset="-122"/>
              </a:rPr>
              <a:t>）等控制信息。</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分组交换网中的结点交换机根据收到的分组首部中的</a:t>
            </a:r>
            <a:r>
              <a:rPr lang="zh-CN" altLang="en-US" sz="2000" b="1" dirty="0">
                <a:solidFill>
                  <a:srgbClr val="0000FF"/>
                </a:solidFill>
                <a:latin typeface="微软雅黑" panose="020B0503020204020204" pitchFamily="34" charset="-122"/>
                <a:ea typeface="微软雅黑" panose="020B0503020204020204" pitchFamily="34" charset="-122"/>
              </a:rPr>
              <a:t>地址信息</a:t>
            </a:r>
            <a:r>
              <a:rPr lang="zh-CN" altLang="en-US" sz="2000" b="1" dirty="0">
                <a:solidFill>
                  <a:prstClr val="black"/>
                </a:solidFill>
                <a:latin typeface="微软雅黑" panose="020B0503020204020204" pitchFamily="34" charset="-122"/>
                <a:ea typeface="微软雅黑" panose="020B0503020204020204" pitchFamily="34" charset="-122"/>
              </a:rPr>
              <a:t>，把分组</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到下一个结点交换机。</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prstClr val="black"/>
                </a:solidFill>
                <a:latin typeface="微软雅黑" panose="020B0503020204020204" pitchFamily="34" charset="-122"/>
                <a:ea typeface="微软雅黑" panose="020B0503020204020204" pitchFamily="34" charset="-122"/>
              </a:rPr>
              <a:t>每个分组在互联网中</a:t>
            </a:r>
            <a:r>
              <a:rPr lang="zh-CN" altLang="zh-CN" sz="2000" b="1" dirty="0">
                <a:solidFill>
                  <a:srgbClr val="0000FF"/>
                </a:solidFill>
                <a:latin typeface="微软雅黑" panose="020B0503020204020204" pitchFamily="34" charset="-122"/>
                <a:ea typeface="微软雅黑" panose="020B0503020204020204" pitchFamily="34" charset="-122"/>
              </a:rPr>
              <a:t>独立地选择传输路径</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用这样的</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方式，最后分组就能到达</a:t>
            </a:r>
            <a:r>
              <a:rPr lang="zh-CN" altLang="en-US" sz="2000" b="1" dirty="0">
                <a:solidFill>
                  <a:srgbClr val="0000FF"/>
                </a:solidFill>
                <a:latin typeface="微软雅黑" panose="020B0503020204020204" pitchFamily="34" charset="-122"/>
                <a:ea typeface="微软雅黑" panose="020B0503020204020204" pitchFamily="34" charset="-122"/>
              </a:rPr>
              <a:t>最终目的地</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7"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4758" name="矩形 3"/>
          <p:cNvSpPr>
            <a:spLocks noChangeArrowheads="1"/>
          </p:cNvSpPr>
          <p:nvPr/>
        </p:nvSpPr>
        <p:spPr bwMode="auto">
          <a:xfrm>
            <a:off x="4503738" y="3925888"/>
            <a:ext cx="317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 </a:t>
            </a:r>
            <a:r>
              <a:rPr kumimoji="1" lang="zh-CN" altLang="zh-CN" sz="1400" b="1">
                <a:solidFill>
                  <a:srgbClr val="0000FF"/>
                </a:solidFill>
                <a:latin typeface="微软雅黑" panose="020B0503020204020204" pitchFamily="34" charset="-122"/>
                <a:ea typeface="微软雅黑" panose="020B0503020204020204" pitchFamily="34" charset="-122"/>
              </a:rPr>
              <a:t>核心部分的路由器把网络互连起来</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4759" name="组合 4"/>
          <p:cNvGrpSpPr/>
          <p:nvPr/>
        </p:nvGrpSpPr>
        <p:grpSpPr bwMode="auto">
          <a:xfrm>
            <a:off x="1879600" y="995363"/>
            <a:ext cx="5713413" cy="3160712"/>
            <a:chOff x="1166987" y="1492150"/>
            <a:chExt cx="6996968" cy="3868595"/>
          </a:xfrm>
        </p:grpSpPr>
        <p:sp>
          <p:nvSpPr>
            <p:cNvPr id="74766" name="Text Box 204"/>
            <p:cNvSpPr txBox="1">
              <a:spLocks noChangeArrowheads="1"/>
            </p:cNvSpPr>
            <p:nvPr/>
          </p:nvSpPr>
          <p:spPr bwMode="auto">
            <a:xfrm>
              <a:off x="3829682" y="1492150"/>
              <a:ext cx="1733460" cy="41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grpSp>
          <p:nvGrpSpPr>
            <p:cNvPr id="74767" name="组合 6"/>
            <p:cNvGrpSpPr/>
            <p:nvPr/>
          </p:nvGrpSpPr>
          <p:grpSpPr bwMode="auto">
            <a:xfrm>
              <a:off x="1166987" y="1540144"/>
              <a:ext cx="6996968" cy="3820601"/>
              <a:chOff x="-42221" y="344412"/>
              <a:chExt cx="10209466" cy="5954185"/>
            </a:xfrm>
          </p:grpSpPr>
          <p:sp>
            <p:nvSpPr>
              <p:cNvPr id="74768" name="Oval 4"/>
              <p:cNvSpPr>
                <a:spLocks noChangeArrowheads="1"/>
              </p:cNvSpPr>
              <p:nvPr/>
            </p:nvSpPr>
            <p:spPr bwMode="auto">
              <a:xfrm rot="-1674972">
                <a:off x="2504098" y="1500364"/>
                <a:ext cx="2567650" cy="15843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774972">
                <a:off x="4223889" y="1179688"/>
                <a:ext cx="2242608" cy="14716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174972">
                <a:off x="5862851" y="1716264"/>
                <a:ext cx="1656158" cy="19034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3234972">
                <a:off x="6151048" y="2757863"/>
                <a:ext cx="1571627" cy="1542653"/>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674972">
                <a:off x="4290962" y="3603802"/>
                <a:ext cx="2808419" cy="176689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594972">
                <a:off x="3188575" y="4349928"/>
                <a:ext cx="2006996" cy="1222377"/>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674972">
                <a:off x="2418109" y="3818116"/>
                <a:ext cx="1270926" cy="14446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3534972">
                <a:off x="2120652" y="2784059"/>
                <a:ext cx="1590677" cy="127436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2536775" y="1455915"/>
                <a:ext cx="4884205" cy="3852865"/>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780183" y="1436382"/>
                <a:ext cx="1699153" cy="66516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689151" y="1525283"/>
                <a:ext cx="1004357" cy="167163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2779266" y="2209495"/>
                <a:ext cx="882253" cy="150654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2832579" y="3925585"/>
                <a:ext cx="2013876" cy="10588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932444" y="3528710"/>
                <a:ext cx="1761066" cy="156368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3848975" y="2217432"/>
                <a:ext cx="2823896" cy="11350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714830" y="2025347"/>
                <a:ext cx="1327680" cy="295910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723742" y="5094468"/>
                <a:ext cx="1268893" cy="917196"/>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5400000">
                <a:off x="6075842" y="239779"/>
                <a:ext cx="842143" cy="178062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6817335" y="3554591"/>
                <a:ext cx="849576" cy="1208089"/>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982792" y="3891140"/>
                <a:ext cx="1806792"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2968359" y="1365738"/>
                <a:ext cx="976860" cy="416342"/>
              </a:xfrm>
              <a:prstGeom prst="line">
                <a:avLst/>
              </a:prstGeom>
              <a:noFill/>
              <a:ln w="254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42221" y="3547536"/>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8209256" y="4570403"/>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2210302" y="344412"/>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7714842" y="415378"/>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2542043" y="5711314"/>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6817335" y="2169983"/>
                <a:ext cx="2023814" cy="1163945"/>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9442124" y="1882376"/>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pic>
            <p:nvPicPr>
              <p:cNvPr id="42"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880" y="1921052"/>
                <a:ext cx="825499" cy="528639"/>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4170" y="1303513"/>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881" y="3149778"/>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53" y="4629330"/>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1294" y="3519668"/>
                <a:ext cx="825499" cy="528638"/>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4801" name="Group 43"/>
              <p:cNvGrpSpPr/>
              <p:nvPr/>
            </p:nvGrpSpPr>
            <p:grpSpPr bwMode="auto">
              <a:xfrm>
                <a:off x="4265163" y="1425750"/>
                <a:ext cx="803142" cy="617539"/>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533454" y="2411588"/>
                <a:ext cx="1205576" cy="741362"/>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6944597" y="2659240"/>
                <a:ext cx="804861" cy="615949"/>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448665">
                <a:off x="5739027" y="2043287"/>
                <a:ext cx="1205573" cy="739774"/>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730312" y="3149778"/>
                <a:ext cx="1337999" cy="863601"/>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485573">
                <a:off x="5338316" y="3765727"/>
                <a:ext cx="1205576" cy="741362"/>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2399024">
                <a:off x="6812177" y="3891142"/>
                <a:ext cx="803142" cy="615949"/>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91213" y="5188127"/>
                <a:ext cx="803142" cy="495298"/>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564615">
                <a:off x="3192013" y="4135616"/>
                <a:ext cx="804862" cy="615949"/>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960884" y="1097141"/>
                <a:ext cx="593328" cy="388936"/>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2789582" y="2659238"/>
                <a:ext cx="804862" cy="615949"/>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2" name="Group 175"/>
              <p:cNvGrpSpPr/>
              <p:nvPr/>
            </p:nvGrpSpPr>
            <p:grpSpPr bwMode="auto">
              <a:xfrm rot="-311414">
                <a:off x="3377752" y="1416225"/>
                <a:ext cx="595049" cy="387351"/>
                <a:chOff x="2949" y="196"/>
                <a:chExt cx="941" cy="598"/>
              </a:xfrm>
            </p:grpSpPr>
            <p:sp>
              <p:nvSpPr>
                <p:cNvPr id="74830" name="Oval 17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1" name="Oval 177"/>
                <p:cNvSpPr>
                  <a:spLocks noChangeArrowheads="1"/>
                </p:cNvSpPr>
                <p:nvPr/>
              </p:nvSpPr>
              <p:spPr bwMode="auto">
                <a:xfrm rot="900000">
                  <a:off x="3512" y="252"/>
                  <a:ext cx="275" cy="131"/>
                </a:xfrm>
                <a:prstGeom prst="ellipse">
                  <a:avLst/>
                </a:prstGeom>
                <a:solidFill>
                  <a:srgbClr val="C5E5FB"/>
                </a:solidFill>
                <a:ln>
                  <a:noFill/>
                </a:ln>
                <a:effectLst/>
                <a:extLs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b="1">
                    <a:solidFill>
                      <a:srgbClr val="000099"/>
                    </a:solidFill>
                    <a:ea typeface="宋体" panose="02010600030101010101" pitchFamily="2" charset="-122"/>
                  </a:endParaRPr>
                </a:p>
              </p:txBody>
            </p:sp>
            <p:sp>
              <p:nvSpPr>
                <p:cNvPr id="74832" name="Oval 17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3" name="Oval 17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4" name="Oval 18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5" name="Oval 18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6" name="Oval 18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7" name="Oval 18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8" name="Freeform 1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39" name="Freeform 1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40" name="Freeform 1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1752879" y="3622392"/>
                <a:ext cx="730252" cy="527980"/>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872428" y="1692516"/>
                <a:ext cx="1429625"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2230017" y="2035008"/>
                <a:ext cx="1146047" cy="13021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3930724" y="3267803"/>
                <a:ext cx="971413"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841804" y="828670"/>
                <a:ext cx="150984" cy="45117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425924" y="4402670"/>
                <a:ext cx="1063056"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grpSp>
      <p:pic>
        <p:nvPicPr>
          <p:cNvPr id="74760"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075" y="1831975"/>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1071563"/>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1025525"/>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273685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50" y="3865563"/>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3257550"/>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1"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5782" name="矩形 3"/>
          <p:cNvSpPr>
            <a:spLocks noChangeArrowheads="1"/>
          </p:cNvSpPr>
          <p:nvPr/>
        </p:nvSpPr>
        <p:spPr bwMode="auto">
          <a:xfrm>
            <a:off x="4633913" y="3925888"/>
            <a:ext cx="337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(b) </a:t>
            </a:r>
            <a:r>
              <a:rPr kumimoji="1" lang="zh-CN" altLang="zh-CN" sz="1400" b="1">
                <a:solidFill>
                  <a:srgbClr val="0000FF"/>
                </a:solidFill>
                <a:latin typeface="微软雅黑" panose="020B0503020204020204" pitchFamily="34" charset="-122"/>
                <a:ea typeface="微软雅黑" panose="020B0503020204020204" pitchFamily="34" charset="-122"/>
              </a:rPr>
              <a:t>核心部分</a:t>
            </a:r>
            <a:r>
              <a:rPr kumimoji="1" lang="zh-CN" altLang="en-US" sz="1400" b="1">
                <a:solidFill>
                  <a:srgbClr val="0000FF"/>
                </a:solidFill>
                <a:latin typeface="微软雅黑" panose="020B0503020204020204" pitchFamily="34" charset="-122"/>
                <a:ea typeface="微软雅黑" panose="020B0503020204020204" pitchFamily="34" charset="-122"/>
              </a:rPr>
              <a:t>中</a:t>
            </a:r>
            <a:r>
              <a:rPr kumimoji="1" lang="zh-CN" altLang="zh-CN" sz="1400" b="1">
                <a:solidFill>
                  <a:srgbClr val="0000FF"/>
                </a:solidFill>
                <a:latin typeface="微软雅黑" panose="020B0503020204020204" pitchFamily="34" charset="-122"/>
                <a:ea typeface="微软雅黑" panose="020B0503020204020204" pitchFamily="34" charset="-122"/>
              </a:rPr>
              <a:t>的</a:t>
            </a:r>
            <a:r>
              <a:rPr kumimoji="1" lang="zh-CN" altLang="en-US" sz="1400" b="1">
                <a:solidFill>
                  <a:srgbClr val="0000FF"/>
                </a:solidFill>
                <a:latin typeface="微软雅黑" panose="020B0503020204020204" pitchFamily="34" charset="-122"/>
                <a:ea typeface="微软雅黑" panose="020B0503020204020204" pitchFamily="34" charset="-122"/>
              </a:rPr>
              <a:t>网络</a:t>
            </a:r>
            <a:r>
              <a:rPr kumimoji="1" lang="zh-CN" altLang="zh-CN" sz="1400" b="1">
                <a:solidFill>
                  <a:srgbClr val="0000FF"/>
                </a:solidFill>
                <a:latin typeface="微软雅黑" panose="020B0503020204020204" pitchFamily="34" charset="-122"/>
                <a:ea typeface="微软雅黑" panose="020B0503020204020204" pitchFamily="34" charset="-122"/>
              </a:rPr>
              <a:t>可用一条链路表示</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693863" y="901700"/>
            <a:ext cx="5672137" cy="3197225"/>
            <a:chOff x="1077101" y="828844"/>
            <a:chExt cx="6958259" cy="3921427"/>
          </a:xfrm>
        </p:grpSpPr>
        <p:grpSp>
          <p:nvGrpSpPr>
            <p:cNvPr id="75784" name="组合 4"/>
            <p:cNvGrpSpPr/>
            <p:nvPr/>
          </p:nvGrpSpPr>
          <p:grpSpPr bwMode="auto">
            <a:xfrm>
              <a:off x="1077101" y="960352"/>
              <a:ext cx="6958259" cy="3673765"/>
              <a:chOff x="-754503" y="424192"/>
              <a:chExt cx="10689977" cy="5757012"/>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1024000" y="5057107"/>
                <a:ext cx="1508050" cy="112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发送的</a:t>
                </a:r>
              </a:p>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39136" y="1709780"/>
                <a:ext cx="1508049"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5"/>
          <p:cNvSpPr>
            <a:spLocks noChangeArrowheads="1"/>
          </p:cNvSpPr>
          <p:nvPr/>
        </p:nvSpPr>
        <p:spPr bwMode="auto">
          <a:xfrm>
            <a:off x="505073" y="6746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6803" name="Rectangle 6"/>
          <p:cNvSpPr>
            <a:spLocks noChangeArrowheads="1"/>
          </p:cNvSpPr>
          <p:nvPr/>
        </p:nvSpPr>
        <p:spPr bwMode="auto">
          <a:xfrm>
            <a:off x="3316288" y="65087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分组交换网的示意图</a:t>
            </a:r>
          </a:p>
        </p:txBody>
      </p:sp>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5942013" y="1735138"/>
            <a:ext cx="2236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1600" b="1">
                <a:solidFill>
                  <a:srgbClr val="0000FF"/>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Tree>
    <p:extLst>
      <p:ext uri="{BB962C8B-B14F-4D97-AF65-F5344CB8AC3E}">
        <p14:creationId xmlns:p14="http://schemas.microsoft.com/office/powerpoint/2010/main" val="25182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5"/>
          <p:cNvSpPr>
            <a:spLocks noChangeArrowheads="1"/>
          </p:cNvSpPr>
          <p:nvPr/>
        </p:nvSpPr>
        <p:spPr bwMode="auto">
          <a:xfrm>
            <a:off x="505073" y="7112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7827" name="Rectangle 6"/>
          <p:cNvSpPr>
            <a:spLocks noChangeArrowheads="1"/>
          </p:cNvSpPr>
          <p:nvPr/>
        </p:nvSpPr>
        <p:spPr bwMode="auto">
          <a:xfrm>
            <a:off x="3036888" y="687388"/>
            <a:ext cx="3006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注意分组的存储转发过程</a:t>
            </a:r>
          </a:p>
        </p:txBody>
      </p:sp>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026150" y="2973388"/>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6205538" y="1581150"/>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863273"/>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285969"/>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237177"/>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Tree>
    <p:extLst>
      <p:ext uri="{BB962C8B-B14F-4D97-AF65-F5344CB8AC3E}">
        <p14:creationId xmlns:p14="http://schemas.microsoft.com/office/powerpoint/2010/main" val="375751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1" nodeType="afterEffect">
                                  <p:stCondLst>
                                    <p:cond delay="500"/>
                                  </p:stCondLst>
                                  <p:childTnLst>
                                    <p:set>
                                      <p:cBhvr>
                                        <p:cTn id="31" dur="1" fill="hold">
                                          <p:stCondLst>
                                            <p:cond delay="0"/>
                                          </p:stCondLst>
                                        </p:cTn>
                                        <p:tgtEl>
                                          <p:spTgt spid="104"/>
                                        </p:tgtEl>
                                        <p:attrNameLst>
                                          <p:attrName>style.visibility</p:attrName>
                                        </p:attrNameLst>
                                      </p:cBhvr>
                                      <p:to>
                                        <p:strVal val="visible"/>
                                      </p:to>
                                    </p:set>
                                    <p:anim calcmode="lin" valueType="num">
                                      <p:cBhvr>
                                        <p:cTn id="32" dur="500" fill="hold"/>
                                        <p:tgtEl>
                                          <p:spTgt spid="104"/>
                                        </p:tgtEl>
                                        <p:attrNameLst>
                                          <p:attrName>ppt_w</p:attrName>
                                        </p:attrNameLst>
                                      </p:cBhvr>
                                      <p:tavLst>
                                        <p:tav tm="0">
                                          <p:val>
                                            <p:fltVal val="0"/>
                                          </p:val>
                                        </p:tav>
                                        <p:tav tm="100000">
                                          <p:val>
                                            <p:strVal val="#ppt_w"/>
                                          </p:val>
                                        </p:tav>
                                      </p:tavLst>
                                    </p:anim>
                                    <p:anim calcmode="lin" valueType="num">
                                      <p:cBhvr>
                                        <p:cTn id="33" dur="500" fill="hold"/>
                                        <p:tgtEl>
                                          <p:spTgt spid="104"/>
                                        </p:tgtEl>
                                        <p:attrNameLst>
                                          <p:attrName>ppt_h</p:attrName>
                                        </p:attrNameLst>
                                      </p:cBhvr>
                                      <p:tavLst>
                                        <p:tav tm="0">
                                          <p:val>
                                            <p:fltVal val="0"/>
                                          </p:val>
                                        </p:tav>
                                        <p:tav tm="100000">
                                          <p:val>
                                            <p:strVal val="#ppt_h"/>
                                          </p:val>
                                        </p:tav>
                                      </p:tavLst>
                                    </p:anim>
                                    <p:animEffect transition="in" filter="fade">
                                      <p:cBhvr>
                                        <p:cTn id="34" dur="500"/>
                                        <p:tgtEl>
                                          <p:spTgt spid="104"/>
                                        </p:tgtEl>
                                      </p:cBhvr>
                                    </p:animEffect>
                                  </p:childTnLst>
                                </p:cTn>
                              </p:par>
                            </p:childTnLst>
                          </p:cTn>
                        </p:par>
                        <p:par>
                          <p:cTn id="35" fill="hold">
                            <p:stCondLst>
                              <p:cond delay="1000"/>
                            </p:stCondLst>
                            <p:childTnLst>
                              <p:par>
                                <p:cTn id="36" presetID="1" presetClass="exit" presetSubtype="0" fill="hold" grpId="2" nodeType="afterEffect">
                                  <p:stCondLst>
                                    <p:cond delay="3000"/>
                                  </p:stCondLst>
                                  <p:childTnLst>
                                    <p:set>
                                      <p:cBhvr>
                                        <p:cTn id="37" dur="1" fill="hold">
                                          <p:stCondLst>
                                            <p:cond delay="0"/>
                                          </p:stCondLst>
                                        </p:cTn>
                                        <p:tgtEl>
                                          <p:spTgt spid="104"/>
                                        </p:tgtEl>
                                        <p:attrNameLst>
                                          <p:attrName>style.visibility</p:attrName>
                                        </p:attrNameLst>
                                      </p:cBhvr>
                                      <p:to>
                                        <p:strVal val="hidden"/>
                                      </p:to>
                                    </p:set>
                                  </p:childTnLst>
                                </p:cTn>
                              </p:par>
                            </p:childTnLst>
                          </p:cTn>
                        </p:par>
                        <p:par>
                          <p:cTn id="38" fill="hold">
                            <p:stCondLst>
                              <p:cond delay="4000"/>
                            </p:stCondLst>
                            <p:childTnLst>
                              <p:par>
                                <p:cTn id="39" presetID="1" presetClass="exit" presetSubtype="0" fill="hold" grpId="2" nodeType="afterEffect">
                                  <p:stCondLst>
                                    <p:cond delay="0"/>
                                  </p:stCondLst>
                                  <p:childTnLst>
                                    <p:set>
                                      <p:cBhvr>
                                        <p:cTn id="40" dur="1" fill="hold">
                                          <p:stCondLst>
                                            <p:cond delay="0"/>
                                          </p:stCondLst>
                                        </p:cTn>
                                        <p:tgtEl>
                                          <p:spTgt spid="117"/>
                                        </p:tgtEl>
                                        <p:attrNameLst>
                                          <p:attrName>style.visibility</p:attrName>
                                        </p:attrNameLst>
                                      </p:cBhvr>
                                      <p:to>
                                        <p:strVal val="hidden"/>
                                      </p:to>
                                    </p:set>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childTnLst>
                                </p:cTn>
                              </p:par>
                            </p:childTnLst>
                          </p:cTn>
                        </p:par>
                        <p:par>
                          <p:cTn id="44" fill="hold">
                            <p:stCondLst>
                              <p:cond delay="4000"/>
                            </p:stCondLst>
                            <p:childTnLst>
                              <p:par>
                                <p:cTn id="45" presetID="0" presetClass="path" presetSubtype="0" accel="50000" decel="50000" fill="hold" grpId="1" nodeType="afterEffect">
                                  <p:stCondLst>
                                    <p:cond delay="0"/>
                                  </p:stCondLst>
                                  <p:childTnLst>
                                    <p:animMotion origin="layout" path="M -0.00399 0.00555 L 0.1 -0.17145 " pathEditMode="relative" rAng="0" ptsTypes="AA">
                                      <p:cBhvr>
                                        <p:cTn id="46" dur="2000" fill="hold"/>
                                        <p:tgtEl>
                                          <p:spTgt spid="118"/>
                                        </p:tgtEl>
                                        <p:attrNameLst>
                                          <p:attrName>ppt_x</p:attrName>
                                          <p:attrName>ppt_y</p:attrName>
                                        </p:attrNameLst>
                                      </p:cBhvr>
                                      <p:rCtr x="5191" y="-885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par>
                          <p:cTn id="51" fill="hold">
                            <p:stCondLst>
                              <p:cond delay="0"/>
                            </p:stCondLst>
                            <p:childTnLst>
                              <p:par>
                                <p:cTn id="52" presetID="53" presetClass="entr" presetSubtype="16" fill="hold" grpId="1" nodeType="afterEffect">
                                  <p:stCondLst>
                                    <p:cond delay="0"/>
                                  </p:stCondLst>
                                  <p:childTnLst>
                                    <p:set>
                                      <p:cBhvr>
                                        <p:cTn id="53" dur="1" fill="hold">
                                          <p:stCondLst>
                                            <p:cond delay="0"/>
                                          </p:stCondLst>
                                        </p:cTn>
                                        <p:tgtEl>
                                          <p:spTgt spid="102"/>
                                        </p:tgtEl>
                                        <p:attrNameLst>
                                          <p:attrName>style.visibility</p:attrName>
                                        </p:attrNameLst>
                                      </p:cBhvr>
                                      <p:to>
                                        <p:strVal val="visible"/>
                                      </p:to>
                                    </p:set>
                                    <p:anim calcmode="lin" valueType="num">
                                      <p:cBhvr>
                                        <p:cTn id="54" dur="500" fill="hold"/>
                                        <p:tgtEl>
                                          <p:spTgt spid="102"/>
                                        </p:tgtEl>
                                        <p:attrNameLst>
                                          <p:attrName>ppt_w</p:attrName>
                                        </p:attrNameLst>
                                      </p:cBhvr>
                                      <p:tavLst>
                                        <p:tav tm="0">
                                          <p:val>
                                            <p:fltVal val="0"/>
                                          </p:val>
                                        </p:tav>
                                        <p:tav tm="100000">
                                          <p:val>
                                            <p:strVal val="#ppt_w"/>
                                          </p:val>
                                        </p:tav>
                                      </p:tavLst>
                                    </p:anim>
                                    <p:anim calcmode="lin" valueType="num">
                                      <p:cBhvr>
                                        <p:cTn id="55" dur="500" fill="hold"/>
                                        <p:tgtEl>
                                          <p:spTgt spid="102"/>
                                        </p:tgtEl>
                                        <p:attrNameLst>
                                          <p:attrName>ppt_h</p:attrName>
                                        </p:attrNameLst>
                                      </p:cBhvr>
                                      <p:tavLst>
                                        <p:tav tm="0">
                                          <p:val>
                                            <p:fltVal val="0"/>
                                          </p:val>
                                        </p:tav>
                                        <p:tav tm="100000">
                                          <p:val>
                                            <p:strVal val="#ppt_h"/>
                                          </p:val>
                                        </p:tav>
                                      </p:tavLst>
                                    </p:anim>
                                    <p:animEffect transition="in" filter="fade">
                                      <p:cBhvr>
                                        <p:cTn id="56" dur="500"/>
                                        <p:tgtEl>
                                          <p:spTgt spid="102"/>
                                        </p:tgtEl>
                                      </p:cBhvr>
                                    </p:animEffect>
                                  </p:childTnLst>
                                </p:cTn>
                              </p:par>
                            </p:childTnLst>
                          </p:cTn>
                        </p:par>
                        <p:par>
                          <p:cTn id="57" fill="hold">
                            <p:stCondLst>
                              <p:cond delay="500"/>
                            </p:stCondLst>
                            <p:childTnLst>
                              <p:par>
                                <p:cTn id="58" presetID="1" presetClass="exit" presetSubtype="0" fill="hold" grpId="2" nodeType="afterEffect">
                                  <p:stCondLst>
                                    <p:cond delay="3000"/>
                                  </p:stCondLst>
                                  <p:childTnLst>
                                    <p:set>
                                      <p:cBhvr>
                                        <p:cTn id="59" dur="1" fill="hold">
                                          <p:stCondLst>
                                            <p:cond delay="0"/>
                                          </p:stCondLst>
                                        </p:cTn>
                                        <p:tgtEl>
                                          <p:spTgt spid="118"/>
                                        </p:tgtEl>
                                        <p:attrNameLst>
                                          <p:attrName>style.visibility</p:attrName>
                                        </p:attrNameLst>
                                      </p:cBhvr>
                                      <p:to>
                                        <p:strVal val="hidden"/>
                                      </p:to>
                                    </p:set>
                                  </p:childTnLst>
                                </p:cTn>
                              </p:par>
                            </p:childTnLst>
                          </p:cTn>
                        </p:par>
                        <p:par>
                          <p:cTn id="60" fill="hold">
                            <p:stCondLst>
                              <p:cond delay="3500"/>
                            </p:stCondLst>
                            <p:childTnLst>
                              <p:par>
                                <p:cTn id="61" presetID="1" presetClass="exit" presetSubtype="0" fill="hold" grpId="2" nodeType="afterEffect">
                                  <p:stCondLst>
                                    <p:cond delay="0"/>
                                  </p:stCondLst>
                                  <p:childTnLst>
                                    <p:set>
                                      <p:cBhvr>
                                        <p:cTn id="62" dur="1" fill="hold">
                                          <p:stCondLst>
                                            <p:cond delay="0"/>
                                          </p:stCondLst>
                                        </p:cTn>
                                        <p:tgtEl>
                                          <p:spTgt spid="102"/>
                                        </p:tgtEl>
                                        <p:attrNameLst>
                                          <p:attrName>style.visibility</p:attrName>
                                        </p:attrNameLst>
                                      </p:cBhvr>
                                      <p:to>
                                        <p:strVal val="hidden"/>
                                      </p:to>
                                    </p:set>
                                  </p:childTnLst>
                                </p:cTn>
                              </p:par>
                            </p:childTnLst>
                          </p:cTn>
                        </p:par>
                        <p:par>
                          <p:cTn id="63" fill="hold">
                            <p:stCondLst>
                              <p:cond delay="3500"/>
                            </p:stCondLst>
                            <p:childTnLst>
                              <p:par>
                                <p:cTn id="64" presetID="1"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3500"/>
                            </p:stCondLst>
                            <p:childTnLst>
                              <p:par>
                                <p:cTn id="67" presetID="0" presetClass="path" presetSubtype="0" accel="50000" decel="50000" fill="hold" grpId="1" nodeType="afterEffect">
                                  <p:stCondLst>
                                    <p:cond delay="0"/>
                                  </p:stCondLst>
                                  <p:childTnLst>
                                    <p:animMotion origin="layout" path="M -0.00087 -0.00402 L 0.0651 0.14907 " pathEditMode="relative" ptsTypes="AA">
                                      <p:cBhvr>
                                        <p:cTn id="68" dur="2000" fill="hold"/>
                                        <p:tgtEl>
                                          <p:spTgt spid="119"/>
                                        </p:tgtEl>
                                        <p:attrNameLst>
                                          <p:attrName>ppt_x</p:attrName>
                                          <p:attrName>ppt_y</p:attrName>
                                        </p:attrNameLst>
                                      </p:cBhvr>
                                    </p:animMotion>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childTnLst>
                                </p:cTn>
                              </p:par>
                            </p:childTnLst>
                          </p:cTn>
                        </p:par>
                        <p:par>
                          <p:cTn id="72" fill="hold">
                            <p:stCondLst>
                              <p:cond delay="5500"/>
                            </p:stCondLst>
                            <p:childTnLst>
                              <p:par>
                                <p:cTn id="73" presetID="53" presetClass="entr" presetSubtype="16" fill="hold" grpId="1" nodeType="afterEffect">
                                  <p:stCondLst>
                                    <p:cond delay="0"/>
                                  </p:stCondLst>
                                  <p:childTnLst>
                                    <p:set>
                                      <p:cBhvr>
                                        <p:cTn id="74" dur="1" fill="hold">
                                          <p:stCondLst>
                                            <p:cond delay="0"/>
                                          </p:stCondLst>
                                        </p:cTn>
                                        <p:tgtEl>
                                          <p:spTgt spid="103"/>
                                        </p:tgtEl>
                                        <p:attrNameLst>
                                          <p:attrName>style.visibility</p:attrName>
                                        </p:attrNameLst>
                                      </p:cBhvr>
                                      <p:to>
                                        <p:strVal val="visible"/>
                                      </p:to>
                                    </p:set>
                                    <p:anim calcmode="lin" valueType="num">
                                      <p:cBhvr>
                                        <p:cTn id="75" dur="500" fill="hold"/>
                                        <p:tgtEl>
                                          <p:spTgt spid="103"/>
                                        </p:tgtEl>
                                        <p:attrNameLst>
                                          <p:attrName>ppt_w</p:attrName>
                                        </p:attrNameLst>
                                      </p:cBhvr>
                                      <p:tavLst>
                                        <p:tav tm="0">
                                          <p:val>
                                            <p:fltVal val="0"/>
                                          </p:val>
                                        </p:tav>
                                        <p:tav tm="100000">
                                          <p:val>
                                            <p:strVal val="#ppt_w"/>
                                          </p:val>
                                        </p:tav>
                                      </p:tavLst>
                                    </p:anim>
                                    <p:anim calcmode="lin" valueType="num">
                                      <p:cBhvr>
                                        <p:cTn id="76" dur="500" fill="hold"/>
                                        <p:tgtEl>
                                          <p:spTgt spid="103"/>
                                        </p:tgtEl>
                                        <p:attrNameLst>
                                          <p:attrName>ppt_h</p:attrName>
                                        </p:attrNameLst>
                                      </p:cBhvr>
                                      <p:tavLst>
                                        <p:tav tm="0">
                                          <p:val>
                                            <p:fltVal val="0"/>
                                          </p:val>
                                        </p:tav>
                                        <p:tav tm="100000">
                                          <p:val>
                                            <p:strVal val="#ppt_h"/>
                                          </p:val>
                                        </p:tav>
                                      </p:tavLst>
                                    </p:anim>
                                    <p:animEffect transition="in" filter="fade">
                                      <p:cBhvr>
                                        <p:cTn id="7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1"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5"/>
          <p:cNvSpPr>
            <a:spLocks noChangeArrowheads="1"/>
          </p:cNvSpPr>
          <p:nvPr/>
        </p:nvSpPr>
        <p:spPr bwMode="auto">
          <a:xfrm>
            <a:off x="505071" y="1113282"/>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8851" name="Rectangle 6"/>
          <p:cNvSpPr>
            <a:spLocks noChangeArrowheads="1"/>
          </p:cNvSpPr>
          <p:nvPr/>
        </p:nvSpPr>
        <p:spPr bwMode="auto">
          <a:xfrm>
            <a:off x="4095750" y="1089470"/>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路由器</a:t>
            </a:r>
          </a:p>
        </p:txBody>
      </p:sp>
      <p:sp>
        <p:nvSpPr>
          <p:cNvPr id="78852" name="Rectangle 68"/>
          <p:cNvSpPr>
            <a:spLocks noChangeArrowheads="1"/>
          </p:cNvSpPr>
          <p:nvPr/>
        </p:nvSpPr>
        <p:spPr bwMode="auto">
          <a:xfrm>
            <a:off x="505071" y="1564132"/>
            <a:ext cx="777056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在路由器中的输入和输出端口之间没有直接连线。</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路由器处理分组的过程是：</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把收到的分组先</a:t>
            </a:r>
            <a:r>
              <a:rPr lang="zh-CN" altLang="en-US" sz="2000" b="1" dirty="0">
                <a:solidFill>
                  <a:srgbClr val="0000FF"/>
                </a:solidFill>
                <a:latin typeface="微软雅黑" panose="020B0503020204020204" pitchFamily="34" charset="-122"/>
                <a:ea typeface="微软雅黑" panose="020B0503020204020204" pitchFamily="34" charset="-122"/>
              </a:rPr>
              <a:t>放入缓存（暂时存储）</a:t>
            </a:r>
            <a:r>
              <a:rPr lang="zh-CN" altLang="en-US" sz="2000" b="1" dirty="0">
                <a:solidFill>
                  <a:prstClr val="black"/>
                </a:solidFill>
                <a:latin typeface="微软雅黑" panose="020B0503020204020204" pitchFamily="34" charset="-122"/>
                <a:ea typeface="微软雅黑" panose="020B0503020204020204" pitchFamily="34" charset="-122"/>
              </a:rPr>
              <a:t>；</a:t>
            </a:r>
          </a:p>
          <a:p>
            <a:pPr marL="630238" lvl="1" indent="-342900">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查找转发表</a:t>
            </a:r>
            <a:r>
              <a:rPr lang="zh-CN" altLang="en-US" sz="2000" b="1" dirty="0">
                <a:solidFill>
                  <a:prstClr val="black"/>
                </a:solidFill>
                <a:latin typeface="微软雅黑" panose="020B0503020204020204" pitchFamily="34" charset="-122"/>
                <a:ea typeface="微软雅黑" panose="020B0503020204020204" pitchFamily="34" charset="-122"/>
              </a:rPr>
              <a:t>，找出到某个目的地址应从哪个端口转发；</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把分组送到适当的端口</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出去。</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5"/>
          <p:cNvSpPr>
            <a:spLocks noChangeArrowheads="1"/>
          </p:cNvSpPr>
          <p:nvPr/>
        </p:nvSpPr>
        <p:spPr bwMode="auto">
          <a:xfrm>
            <a:off x="505071" y="156083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9875" name="Rectangle 6"/>
          <p:cNvSpPr>
            <a:spLocks noChangeArrowheads="1"/>
          </p:cNvSpPr>
          <p:nvPr/>
        </p:nvSpPr>
        <p:spPr bwMode="auto">
          <a:xfrm>
            <a:off x="3070225" y="1537018"/>
            <a:ext cx="3005138"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主机和路由器的作用不同</a:t>
            </a:r>
          </a:p>
        </p:txBody>
      </p:sp>
      <p:sp>
        <p:nvSpPr>
          <p:cNvPr id="79876" name="Rectangle 68"/>
          <p:cNvSpPr>
            <a:spLocks noChangeArrowheads="1"/>
          </p:cNvSpPr>
          <p:nvPr/>
        </p:nvSpPr>
        <p:spPr bwMode="auto">
          <a:xfrm>
            <a:off x="505071" y="2011680"/>
            <a:ext cx="813385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主机是</a:t>
            </a:r>
            <a:r>
              <a:rPr lang="zh-CN" altLang="en-US" sz="2000" b="1" dirty="0">
                <a:solidFill>
                  <a:srgbClr val="0000FF"/>
                </a:solidFill>
                <a:latin typeface="微软雅黑" panose="020B0503020204020204" pitchFamily="34" charset="-122"/>
                <a:ea typeface="微软雅黑" panose="020B0503020204020204" pitchFamily="34" charset="-122"/>
              </a:rPr>
              <a:t>为用户进行信息处理</a:t>
            </a:r>
            <a:r>
              <a:rPr lang="zh-CN" altLang="en-US" sz="2000" b="1" dirty="0">
                <a:solidFill>
                  <a:prstClr val="black"/>
                </a:solidFill>
                <a:latin typeface="微软雅黑" panose="020B0503020204020204" pitchFamily="34" charset="-122"/>
                <a:ea typeface="微软雅黑" panose="020B0503020204020204" pitchFamily="34" charset="-122"/>
              </a:rPr>
              <a:t>的，并向网络发送分组，从网络接收分组。</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路由器对分组进行</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，最后把分组交付目的主机。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44772"/>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156117" y="1151890"/>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grpSp>
        <p:nvGrpSpPr>
          <p:cNvPr id="16" name="组合 15"/>
          <p:cNvGrpSpPr/>
          <p:nvPr/>
        </p:nvGrpSpPr>
        <p:grpSpPr>
          <a:xfrm>
            <a:off x="3809354" y="1206095"/>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206095"/>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206095"/>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363331"/>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提供电话、电报及传真等服务</a:t>
            </a:r>
            <a:r>
              <a:rPr lang="zh-CN" altLang="en-US" sz="2000" b="1" dirty="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363331"/>
            <a:ext cx="1940009" cy="810478"/>
          </a:xfrm>
          <a:prstGeom prst="rect">
            <a:avLst/>
          </a:prstGeom>
        </p:spPr>
        <p:txBody>
          <a:bodyPr wrap="square">
            <a:spAutoFit/>
          </a:bodyPr>
          <a:lstStyle/>
          <a:p>
            <a:pPr algn="ctr">
              <a:lnSpc>
                <a:spcPts val="2800"/>
              </a:lnSpc>
            </a:pPr>
            <a:r>
              <a:rPr lang="fr-FR" altLang="zh-CN" sz="2000" b="1" dirty="0">
                <a:latin typeface="微软雅黑" pitchFamily="34" charset="-122"/>
                <a:ea typeface="微软雅黑" pitchFamily="34" charset="-122"/>
              </a:rPr>
              <a:t>向用户传送各种电视节目</a:t>
            </a:r>
            <a:r>
              <a:rPr lang="zh-CN" altLang="en-US" sz="2000" b="1" dirty="0">
                <a:latin typeface="微软雅黑" pitchFamily="34" charset="-122"/>
                <a:ea typeface="微软雅黑" pitchFamily="34" charset="-122"/>
              </a:rPr>
              <a:t>。</a:t>
            </a:r>
          </a:p>
        </p:txBody>
      </p:sp>
      <p:sp>
        <p:nvSpPr>
          <p:cNvPr id="15" name="矩形 14"/>
          <p:cNvSpPr/>
          <p:nvPr/>
        </p:nvSpPr>
        <p:spPr>
          <a:xfrm>
            <a:off x="6097828" y="2363331"/>
            <a:ext cx="2465598"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使用户能在计算机之间传送数据文件</a:t>
            </a:r>
            <a:r>
              <a:rPr lang="zh-CN" altLang="en-US" sz="2000" b="1" dirty="0">
                <a:latin typeface="微软雅黑" pitchFamily="34" charset="-122"/>
                <a:ea typeface="微软雅黑" pitchFamily="34" charset="-122"/>
              </a:rPr>
              <a:t>。</a:t>
            </a:r>
          </a:p>
        </p:txBody>
      </p:sp>
      <p:grpSp>
        <p:nvGrpSpPr>
          <p:cNvPr id="25" name="组合 24"/>
          <p:cNvGrpSpPr>
            <a:grpSpLocks/>
          </p:cNvGrpSpPr>
          <p:nvPr/>
        </p:nvGrpSpPr>
        <p:grpSpPr bwMode="auto">
          <a:xfrm>
            <a:off x="559660" y="3513603"/>
            <a:ext cx="8001782" cy="685800"/>
            <a:chOff x="585389" y="4852174"/>
            <a:chExt cx="7625738" cy="809625"/>
          </a:xfrm>
        </p:grpSpPr>
        <p:sp>
          <p:nvSpPr>
            <p:cNvPr id="26" name="Rectangle 118"/>
            <p:cNvSpPr>
              <a:spLocks noChangeArrowheads="1"/>
            </p:cNvSpPr>
            <p:nvPr/>
          </p:nvSpPr>
          <p:spPr bwMode="auto">
            <a:xfrm>
              <a:off x="585389" y="4852174"/>
              <a:ext cx="7625738"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653977" y="5054045"/>
              <a:ext cx="5505989" cy="4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发展最快的并起到核心作用的是计算机网络。</a:t>
              </a:r>
              <a:endParaRPr lang="en-US"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5"/>
          <p:cNvSpPr>
            <a:spLocks noChangeArrowheads="1"/>
          </p:cNvSpPr>
          <p:nvPr/>
        </p:nvSpPr>
        <p:spPr bwMode="auto">
          <a:xfrm>
            <a:off x="505865" y="81769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0899" name="Rectangle 6"/>
          <p:cNvSpPr>
            <a:spLocks noChangeArrowheads="1"/>
          </p:cNvSpPr>
          <p:nvPr/>
        </p:nvSpPr>
        <p:spPr bwMode="auto">
          <a:xfrm>
            <a:off x="3583782" y="793877"/>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分组交换的优点</a:t>
            </a:r>
          </a:p>
        </p:txBody>
      </p:sp>
      <p:graphicFrame>
        <p:nvGraphicFramePr>
          <p:cNvPr id="5" name="内容占位符 2"/>
          <p:cNvGraphicFramePr/>
          <p:nvPr/>
        </p:nvGraphicFramePr>
        <p:xfrm>
          <a:off x="505865" y="1276477"/>
          <a:ext cx="8133857" cy="2803400"/>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val="20000"/>
                    </a:ext>
                  </a:extLst>
                </a:gridCol>
                <a:gridCol w="7116439">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传输带宽，对通信链路是逐段占用</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地选择最合适的转发路由</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就能向其他主机发送分组</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保证可靠性的网络协议；分布式多路由的分组交换网，使网络有很好的生存性</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1611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5"/>
          <p:cNvSpPr>
            <a:spLocks noChangeArrowheads="1"/>
          </p:cNvSpPr>
          <p:nvPr/>
        </p:nvSpPr>
        <p:spPr bwMode="auto">
          <a:xfrm>
            <a:off x="505071" y="151511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1923" name="Rectangle 6"/>
          <p:cNvSpPr>
            <a:spLocks noChangeArrowheads="1"/>
          </p:cNvSpPr>
          <p:nvPr/>
        </p:nvSpPr>
        <p:spPr bwMode="auto">
          <a:xfrm>
            <a:off x="3325813" y="1491298"/>
            <a:ext cx="2493962"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分组交换带来的问题</a:t>
            </a:r>
          </a:p>
        </p:txBody>
      </p:sp>
      <p:sp>
        <p:nvSpPr>
          <p:cNvPr id="81924" name="Rectangle 68"/>
          <p:cNvSpPr>
            <a:spLocks noChangeArrowheads="1"/>
          </p:cNvSpPr>
          <p:nvPr/>
        </p:nvSpPr>
        <p:spPr bwMode="auto">
          <a:xfrm>
            <a:off x="505071" y="196596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分组在各结点存储转发时需要</a:t>
            </a:r>
            <a:r>
              <a:rPr lang="zh-CN" altLang="en-US" sz="2000" b="1" dirty="0">
                <a:solidFill>
                  <a:srgbClr val="0000FF"/>
                </a:solidFill>
                <a:latin typeface="微软雅黑" panose="020B0503020204020204" pitchFamily="34" charset="-122"/>
                <a:ea typeface="微软雅黑" panose="020B0503020204020204" pitchFamily="34" charset="-122"/>
              </a:rPr>
              <a:t>排队</a:t>
            </a:r>
            <a:r>
              <a:rPr lang="zh-CN" altLang="en-US" sz="2000" b="1" dirty="0">
                <a:solidFill>
                  <a:prstClr val="black"/>
                </a:solidFill>
                <a:latin typeface="微软雅黑" panose="020B0503020204020204" pitchFamily="34" charset="-122"/>
                <a:ea typeface="微软雅黑" panose="020B0503020204020204" pitchFamily="34" charset="-122"/>
              </a:rPr>
              <a:t>，这就会造成一定的</a:t>
            </a:r>
            <a:r>
              <a:rPr lang="zh-CN" altLang="en-US" sz="2000" b="1" dirty="0">
                <a:solidFill>
                  <a:srgbClr val="0000FF"/>
                </a:solidFill>
                <a:latin typeface="微软雅黑" panose="020B0503020204020204" pitchFamily="34" charset="-122"/>
                <a:ea typeface="微软雅黑" panose="020B0503020204020204" pitchFamily="34" charset="-122"/>
              </a:rPr>
              <a:t>时延</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分组必须携带的首部（里面有必不可少的控制信息）也造成了一定的</a:t>
            </a:r>
            <a:r>
              <a:rPr lang="zh-CN" altLang="en-US" sz="2000" b="1" dirty="0">
                <a:solidFill>
                  <a:srgbClr val="0000FF"/>
                </a:solidFill>
                <a:latin typeface="微软雅黑" panose="020B0503020204020204" pitchFamily="34" charset="-122"/>
                <a:ea typeface="微软雅黑" panose="020B0503020204020204" pitchFamily="34" charset="-122"/>
              </a:rPr>
              <a:t>开销</a:t>
            </a:r>
            <a:r>
              <a:rPr lang="zh-CN" altLang="en-US" sz="2000" b="1" dirty="0">
                <a:solidFill>
                  <a:prstClr val="black"/>
                </a:solidFill>
                <a:latin typeface="微软雅黑" panose="020B0503020204020204" pitchFamily="34" charset="-122"/>
                <a:ea typeface="微软雅黑" panose="020B0503020204020204" pitchFamily="34" charset="-122"/>
              </a:rP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5"/>
          <p:cNvSpPr>
            <a:spLocks noChangeArrowheads="1"/>
          </p:cNvSpPr>
          <p:nvPr/>
        </p:nvSpPr>
        <p:spPr bwMode="auto">
          <a:xfrm>
            <a:off x="505071" y="14237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2947" name="Rectangle 6"/>
          <p:cNvSpPr>
            <a:spLocks noChangeArrowheads="1"/>
          </p:cNvSpPr>
          <p:nvPr/>
        </p:nvSpPr>
        <p:spPr bwMode="auto">
          <a:xfrm>
            <a:off x="2684463" y="1399985"/>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存储转发原理并非完全新的概念</a:t>
            </a:r>
          </a:p>
        </p:txBody>
      </p:sp>
      <p:sp>
        <p:nvSpPr>
          <p:cNvPr id="82948" name="Rectangle 68"/>
          <p:cNvSpPr>
            <a:spLocks noChangeArrowheads="1"/>
          </p:cNvSpPr>
          <p:nvPr/>
        </p:nvSpPr>
        <p:spPr bwMode="auto">
          <a:xfrm>
            <a:off x="505071" y="1874647"/>
            <a:ext cx="813385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 </a:t>
            </a:r>
            <a:r>
              <a:rPr lang="en-US" altLang="zh-CN" sz="2000" b="1" dirty="0">
                <a:solidFill>
                  <a:prstClr val="black"/>
                </a:solidFill>
                <a:latin typeface="微软雅黑" panose="020B0503020204020204" pitchFamily="34" charset="-122"/>
                <a:ea typeface="微软雅黑" panose="020B0503020204020204" pitchFamily="34" charset="-122"/>
              </a:rPr>
              <a:t>20 </a:t>
            </a:r>
            <a:r>
              <a:rPr lang="zh-CN" altLang="en-US" sz="2000" b="1" dirty="0">
                <a:solidFill>
                  <a:prstClr val="black"/>
                </a:solidFill>
                <a:latin typeface="微软雅黑" panose="020B0503020204020204" pitchFamily="34" charset="-122"/>
                <a:ea typeface="微软雅黑" panose="020B0503020204020204" pitchFamily="34" charset="-122"/>
              </a:rPr>
              <a:t>世纪 </a:t>
            </a:r>
            <a:r>
              <a:rPr lang="en-US" altLang="zh-CN" sz="2000" b="1" dirty="0">
                <a:solidFill>
                  <a:prstClr val="black"/>
                </a:solidFill>
                <a:latin typeface="微软雅黑" panose="020B0503020204020204" pitchFamily="34" charset="-122"/>
                <a:ea typeface="微软雅黑" panose="020B0503020204020204" pitchFamily="34" charset="-122"/>
              </a:rPr>
              <a:t>40 </a:t>
            </a:r>
            <a:r>
              <a:rPr lang="zh-CN" altLang="en-US" sz="2000" b="1" dirty="0">
                <a:solidFill>
                  <a:prstClr val="black"/>
                </a:solidFill>
                <a:latin typeface="微软雅黑" panose="020B0503020204020204" pitchFamily="34" charset="-122"/>
                <a:ea typeface="微软雅黑" panose="020B0503020204020204" pitchFamily="34" charset="-122"/>
              </a:rPr>
              <a:t>年代，电报通信也采用了基于存储转发原理的</a:t>
            </a:r>
            <a:r>
              <a:rPr lang="zh-CN" altLang="en-US" sz="2000" b="1" dirty="0">
                <a:solidFill>
                  <a:srgbClr val="0000FF"/>
                </a:solidFill>
                <a:latin typeface="微软雅黑" panose="020B0503020204020204" pitchFamily="34" charset="-122"/>
                <a:ea typeface="微软雅黑" panose="020B0503020204020204" pitchFamily="34" charset="-122"/>
              </a:rPr>
              <a:t>报文交换</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(message switching)</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报文交换的时延较长，从几分钟到几小时不等。现在报文交换已经很少有人使用了。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0" y="1097280"/>
            <a:ext cx="8133857" cy="330098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5983288" y="1787525"/>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291263" y="1881188"/>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sp>
        <p:nvSpPr>
          <p:cNvPr id="83975" name="AutoShape 5"/>
          <p:cNvSpPr>
            <a:spLocks noChangeArrowheads="1"/>
          </p:cNvSpPr>
          <p:nvPr/>
        </p:nvSpPr>
        <p:spPr bwMode="auto">
          <a:xfrm>
            <a:off x="505071" y="65563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3976" name="Rectangle 6"/>
          <p:cNvSpPr>
            <a:spLocks noChangeArrowheads="1"/>
          </p:cNvSpPr>
          <p:nvPr/>
        </p:nvSpPr>
        <p:spPr bwMode="auto">
          <a:xfrm>
            <a:off x="4095750" y="631825"/>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路由器</a:t>
            </a:r>
          </a:p>
        </p:txBody>
      </p:sp>
      <p:grpSp>
        <p:nvGrpSpPr>
          <p:cNvPr id="5" name="Group 127"/>
          <p:cNvGrpSpPr/>
          <p:nvPr/>
        </p:nvGrpSpPr>
        <p:grpSpPr bwMode="auto">
          <a:xfrm>
            <a:off x="4572306" y="2014097"/>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886226" y="2647520"/>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283032" y="1399643"/>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81622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11467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366963" y="3222625"/>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339933"/>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160838" y="3222625"/>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1956B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5924550" y="3222625"/>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517775" y="1476375"/>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816225" y="1604963"/>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114675" y="1731963"/>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517775" y="1924050"/>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3688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1956B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5654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102350" y="1122363"/>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849688" y="1636713"/>
            <a:ext cx="0" cy="13112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760788" y="2955925"/>
            <a:ext cx="119062" cy="17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a:solidFill>
                  <a:srgbClr val="333399"/>
                </a:solidFill>
                <a:ea typeface="黑体" panose="02010609060101010101" pitchFamily="2" charset="-122"/>
              </a:rPr>
              <a:t>t</a:t>
            </a:r>
          </a:p>
        </p:txBody>
      </p:sp>
      <p:grpSp>
        <p:nvGrpSpPr>
          <p:cNvPr id="42" name="Group 123"/>
          <p:cNvGrpSpPr/>
          <p:nvPr/>
        </p:nvGrpSpPr>
        <p:grpSpPr bwMode="auto">
          <a:xfrm>
            <a:off x="1590675" y="2062163"/>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516188" y="1412875"/>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184775" y="1403350"/>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2830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578350"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884738"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511062" y="2056579"/>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5973763" y="1384300"/>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516188" y="2586038"/>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819400" y="2671763"/>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113088" y="2762250"/>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587500" y="2535238"/>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413125" y="1423988"/>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728788" y="3535363"/>
            <a:ext cx="5476875"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075363"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249738"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532063" y="4024313"/>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491953" y="3951797"/>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210908" y="3951797"/>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036188" y="3951797"/>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211638" y="3770313"/>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546600" y="3770313"/>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4881563" y="3770313"/>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532063" y="3770313"/>
            <a:ext cx="985837" cy="144462"/>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035675"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351588"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667500"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364" y="3599193"/>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420938" y="3568700"/>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1703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5100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845050"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5915025"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2404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5674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071938"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14" name="组合 113"/>
          <p:cNvGrpSpPr/>
          <p:nvPr/>
        </p:nvGrpSpPr>
        <p:grpSpPr bwMode="auto">
          <a:xfrm>
            <a:off x="5981700" y="1519238"/>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5980113" y="1654175"/>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569075" y="2136775"/>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689475"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1" name="Text Box 177"/>
          <p:cNvSpPr txBox="1">
            <a:spLocks noChangeArrowheads="1"/>
          </p:cNvSpPr>
          <p:nvPr/>
        </p:nvSpPr>
        <p:spPr bwMode="auto">
          <a:xfrm>
            <a:off x="5815013" y="4097338"/>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2" name="Text Box 177"/>
          <p:cNvSpPr txBox="1">
            <a:spLocks noChangeArrowheads="1"/>
          </p:cNvSpPr>
          <p:nvPr/>
        </p:nvSpPr>
        <p:spPr bwMode="auto">
          <a:xfrm>
            <a:off x="6430963"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96" name="组合 195"/>
          <p:cNvGrpSpPr/>
          <p:nvPr/>
        </p:nvGrpSpPr>
        <p:grpSpPr bwMode="auto">
          <a:xfrm>
            <a:off x="1611313" y="1436688"/>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646863" y="14192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3531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6945313" y="142557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049963" y="14065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6042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5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6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7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8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9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10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1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2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5"/>
          <p:cNvSpPr>
            <a:spLocks noChangeArrowheads="1"/>
          </p:cNvSpPr>
          <p:nvPr/>
        </p:nvSpPr>
        <p:spPr bwMode="auto">
          <a:xfrm>
            <a:off x="505071" y="930339"/>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4995" name="Rectangle 6"/>
          <p:cNvSpPr>
            <a:spLocks noChangeArrowheads="1"/>
          </p:cNvSpPr>
          <p:nvPr/>
        </p:nvSpPr>
        <p:spPr bwMode="auto">
          <a:xfrm>
            <a:off x="3582988" y="906526"/>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三种交换的比较</a:t>
            </a:r>
          </a:p>
        </p:txBody>
      </p:sp>
      <p:sp>
        <p:nvSpPr>
          <p:cNvPr id="84996" name="Rectangle 68"/>
          <p:cNvSpPr>
            <a:spLocks noChangeArrowheads="1"/>
          </p:cNvSpPr>
          <p:nvPr/>
        </p:nvSpPr>
        <p:spPr bwMode="auto">
          <a:xfrm>
            <a:off x="505071" y="1381189"/>
            <a:ext cx="8133857"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若要连续传送大量的数据，且其传送时间远大于连接建立时间，则电路交换的传输速率较快。</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报文交换和分组交换不需要预先分配传输带宽，在传送突发数据时可提高整个网络的信道利用率。</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由于一个分组的长度往往远小于整个报文的长度，因此分组交换比报文交换的时延小，同时也具有更好的灵活性</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44767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ChangeArrowheads="1"/>
          </p:cNvSpPr>
          <p:nvPr/>
        </p:nvSpPr>
        <p:spPr bwMode="auto">
          <a:xfrm>
            <a:off x="545146" y="1327595"/>
            <a:ext cx="8053712"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1980 </a:t>
            </a:r>
            <a:r>
              <a:rPr lang="zh-CN" altLang="en-US" sz="2000" b="1" dirty="0">
                <a:latin typeface="微软雅黑" pitchFamily="34" charset="-122"/>
                <a:ea typeface="微软雅黑" pitchFamily="34" charset="-122"/>
              </a:rPr>
              <a:t>年，铁道部开始进行计算机联网实验。</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1989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11 </a:t>
            </a:r>
            <a:r>
              <a:rPr lang="zh-CN" altLang="en-US" sz="2000" b="1" dirty="0">
                <a:latin typeface="微软雅黑" pitchFamily="34" charset="-122"/>
                <a:ea typeface="微软雅黑" pitchFamily="34" charset="-122"/>
              </a:rPr>
              <a:t>月，我国第一个公用分组交换网 </a:t>
            </a:r>
            <a:r>
              <a:rPr lang="en-US" altLang="zh-CN" sz="2000" b="1" dirty="0">
                <a:latin typeface="微软雅黑" pitchFamily="34" charset="-122"/>
                <a:ea typeface="微软雅黑" pitchFamily="34" charset="-122"/>
              </a:rPr>
              <a:t>CNPAC </a:t>
            </a:r>
            <a:r>
              <a:rPr lang="zh-CN" altLang="en-US" sz="2000" b="1" dirty="0">
                <a:latin typeface="微软雅黑" pitchFamily="34" charset="-122"/>
                <a:ea typeface="微软雅黑" pitchFamily="34" charset="-122"/>
              </a:rPr>
              <a:t>建成运行。 </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月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日，我国用 </a:t>
            </a:r>
            <a:r>
              <a:rPr lang="en-US" altLang="zh-CN" sz="2000" b="1" dirty="0">
                <a:latin typeface="微软雅黑" pitchFamily="34" charset="-122"/>
                <a:ea typeface="微软雅黑" pitchFamily="34" charset="-122"/>
              </a:rPr>
              <a:t>64 </a:t>
            </a:r>
            <a:r>
              <a:rPr lang="en-US" altLang="zh-CN" sz="2000" b="1" dirty="0" err="1">
                <a:latin typeface="微软雅黑" pitchFamily="34" charset="-122"/>
                <a:ea typeface="微软雅黑" pitchFamily="34" charset="-122"/>
              </a:rPr>
              <a:t>kbit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专线正式连入互联网，</a:t>
            </a:r>
            <a:r>
              <a:rPr lang="zh-CN" altLang="zh-CN" sz="2000" b="1" dirty="0">
                <a:latin typeface="微软雅黑" pitchFamily="34" charset="-122"/>
                <a:ea typeface="微软雅黑" pitchFamily="34" charset="-122"/>
              </a:rPr>
              <a:t>我国被国际上正式承认为接入互联网的国家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5 </a:t>
            </a:r>
            <a:r>
              <a:rPr lang="zh-CN" altLang="zh-CN" sz="2000" b="1" dirty="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中国科学院高能物理研究所设立了我国的第一个万维网服务器。</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9 </a:t>
            </a:r>
            <a:r>
              <a:rPr lang="zh-CN" altLang="zh-CN" sz="2000" b="1" dirty="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中国公用计算机互联网</a:t>
            </a:r>
            <a:r>
              <a:rPr lang="en-US" altLang="zh-CN" sz="2000" b="1" dirty="0">
                <a:latin typeface="微软雅黑" pitchFamily="34" charset="-122"/>
                <a:ea typeface="微软雅黑" pitchFamily="34" charset="-122"/>
              </a:rPr>
              <a:t> CHINANET </a:t>
            </a:r>
            <a:r>
              <a:rPr lang="zh-CN" altLang="zh-CN" sz="2000" b="1" dirty="0">
                <a:latin typeface="微软雅黑" pitchFamily="34" charset="-122"/>
                <a:ea typeface="微软雅黑" pitchFamily="34" charset="-122"/>
              </a:rPr>
              <a:t>正式启动</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87521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32943"/>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1.4  </a:t>
            </a:r>
            <a:r>
              <a:rPr lang="zh-CN" altLang="en-US" sz="2400" b="1" dirty="0">
                <a:solidFill>
                  <a:schemeClr val="bg1"/>
                </a:solidFill>
                <a:latin typeface="微软雅黑" pitchFamily="34" charset="-122"/>
                <a:ea typeface="微软雅黑" pitchFamily="34" charset="-122"/>
              </a:rPr>
              <a:t>计算机网络在我国的发展</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
          <p:cNvSpPr>
            <a:spLocks noChangeArrowheads="1"/>
          </p:cNvSpPr>
          <p:nvPr/>
        </p:nvSpPr>
        <p:spPr bwMode="auto">
          <a:xfrm>
            <a:off x="545145" y="1282415"/>
            <a:ext cx="8032118"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zh-CN" b="1" dirty="0">
                <a:latin typeface="微软雅黑" pitchFamily="34" charset="-122"/>
                <a:ea typeface="微软雅黑" pitchFamily="34" charset="-122"/>
              </a:rPr>
              <a:t>到目前为止，我国陆续建造了基于互联网技术的并能够和互联网互连的多个全国范围的公用计算机网络，其中规模最大的就是下面这五个：</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中国电信互联网</a:t>
            </a:r>
            <a:r>
              <a:rPr lang="en-US" altLang="zh-CN" b="1" dirty="0">
                <a:latin typeface="微软雅黑" pitchFamily="34" charset="-122"/>
                <a:ea typeface="微软雅黑" pitchFamily="34" charset="-122"/>
              </a:rPr>
              <a:t> CHINANET</a:t>
            </a:r>
            <a:r>
              <a:rPr lang="zh-CN" altLang="zh-CN" b="1" dirty="0">
                <a:latin typeface="微软雅黑" pitchFamily="34" charset="-122"/>
                <a:ea typeface="微软雅黑" pitchFamily="34" charset="-122"/>
              </a:rPr>
              <a:t>（也就是原来的中国公用计算机互联网）</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中国联通互联网</a:t>
            </a:r>
            <a:r>
              <a:rPr lang="en-US" altLang="zh-CN" b="1" dirty="0">
                <a:latin typeface="微软雅黑" pitchFamily="34" charset="-122"/>
                <a:ea typeface="微软雅黑" pitchFamily="34" charset="-122"/>
              </a:rPr>
              <a:t> UNINET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中国移动互联网</a:t>
            </a:r>
            <a:r>
              <a:rPr lang="en-US" altLang="zh-CN" b="1" dirty="0">
                <a:latin typeface="微软雅黑" pitchFamily="34" charset="-122"/>
                <a:ea typeface="微软雅黑" pitchFamily="34" charset="-122"/>
              </a:rPr>
              <a:t> CMNET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中国教育和科研计算机网</a:t>
            </a:r>
            <a:r>
              <a:rPr lang="en-US" altLang="zh-CN" b="1" dirty="0">
                <a:latin typeface="微软雅黑" pitchFamily="34" charset="-122"/>
                <a:ea typeface="微软雅黑" pitchFamily="34" charset="-122"/>
              </a:rPr>
              <a:t> CERNET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中国科学技术网</a:t>
            </a:r>
            <a:r>
              <a:rPr lang="en-US" altLang="zh-CN" b="1" dirty="0">
                <a:latin typeface="微软雅黑" pitchFamily="34" charset="-122"/>
                <a:ea typeface="微软雅黑" pitchFamily="34" charset="-122"/>
              </a:rPr>
              <a:t> CSTNET</a:t>
            </a:r>
            <a:endParaRPr lang="zh-CN"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45145" y="8671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24911"/>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1.4  </a:t>
            </a:r>
            <a:r>
              <a:rPr lang="zh-CN" altLang="en-US" sz="2400" b="1" dirty="0">
                <a:solidFill>
                  <a:schemeClr val="bg1"/>
                </a:solidFill>
                <a:latin typeface="微软雅黑" pitchFamily="34" charset="-122"/>
                <a:ea typeface="微软雅黑" pitchFamily="34" charset="-122"/>
              </a:rPr>
              <a:t>计算机网络在我国的发展</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2"/>
          <p:cNvSpPr>
            <a:spLocks noChangeArrowheads="1"/>
          </p:cNvSpPr>
          <p:nvPr/>
        </p:nvSpPr>
        <p:spPr bwMode="auto">
          <a:xfrm>
            <a:off x="545146" y="1102584"/>
            <a:ext cx="8053711"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中国教育和科研计算机网 </a:t>
            </a:r>
            <a:r>
              <a:rPr lang="en-US" altLang="zh-CN" sz="2000" b="1" dirty="0">
                <a:latin typeface="微软雅黑" pitchFamily="34" charset="-122"/>
                <a:ea typeface="微软雅黑" pitchFamily="34" charset="-122"/>
              </a:rPr>
              <a:t>CERNET (China Education and Research </a:t>
            </a:r>
            <a:r>
              <a:rPr lang="en-US" altLang="zh-CN" sz="2000" b="1" dirty="0" err="1">
                <a:latin typeface="微软雅黑" pitchFamily="34" charset="-122"/>
                <a:ea typeface="微软雅黑" pitchFamily="34" charset="-122"/>
              </a:rPr>
              <a:t>NETwork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始建于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年，是我国第一个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互联网主干网。</a:t>
            </a:r>
          </a:p>
          <a:p>
            <a:pPr marL="285750" indent="-285750">
              <a:lnSpc>
                <a:spcPts val="3400"/>
              </a:lnSpc>
              <a:buClr>
                <a:srgbClr val="0070C0"/>
              </a:buClr>
              <a:buFont typeface="Wingdings" pitchFamily="2" charset="2"/>
              <a:buChar char="l"/>
            </a:pPr>
            <a:r>
              <a:rPr lang="en-US" altLang="zh-CN" sz="2000" b="1" dirty="0">
                <a:latin typeface="微软雅黑" pitchFamily="34" charset="-122"/>
                <a:ea typeface="微软雅黑" pitchFamily="34" charset="-122"/>
              </a:rPr>
              <a:t>2004 </a:t>
            </a:r>
            <a:r>
              <a:rPr lang="zh-CN" altLang="zh-CN"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 2 </a:t>
            </a:r>
            <a:r>
              <a:rPr lang="zh-CN" altLang="zh-CN" sz="2000" b="1" dirty="0">
                <a:latin typeface="微软雅黑" pitchFamily="34" charset="-122"/>
                <a:ea typeface="微软雅黑" pitchFamily="34" charset="-122"/>
              </a:rPr>
              <a:t>月，我国的第一个下一代互联网</a:t>
            </a:r>
            <a:r>
              <a:rPr lang="en-US" altLang="zh-CN" sz="2000" b="1" dirty="0">
                <a:latin typeface="微软雅黑" pitchFamily="34" charset="-122"/>
                <a:ea typeface="微软雅黑" pitchFamily="34" charset="-122"/>
              </a:rPr>
              <a:t> CNGI </a:t>
            </a:r>
            <a:r>
              <a:rPr lang="zh-CN" altLang="zh-CN" sz="2000" b="1" dirty="0">
                <a:latin typeface="微软雅黑" pitchFamily="34" charset="-122"/>
                <a:ea typeface="微软雅黑" pitchFamily="34" charset="-122"/>
              </a:rPr>
              <a:t>的主干网</a:t>
            </a:r>
            <a:r>
              <a:rPr lang="en-US" altLang="zh-CN" sz="2000" b="1" dirty="0">
                <a:latin typeface="微软雅黑" pitchFamily="34" charset="-122"/>
                <a:ea typeface="微软雅黑" pitchFamily="34" charset="-122"/>
              </a:rPr>
              <a:t> CERNET2 </a:t>
            </a:r>
            <a:r>
              <a:rPr lang="zh-CN" altLang="zh-CN" sz="2000" b="1" dirty="0">
                <a:latin typeface="微软雅黑" pitchFamily="34" charset="-122"/>
                <a:ea typeface="微软雅黑" pitchFamily="34" charset="-122"/>
              </a:rPr>
              <a:t>试验网正式开通，并提供服务。</a:t>
            </a:r>
            <a:endParaRPr lang="en-US" altLang="zh-CN" sz="2000" b="1" dirty="0">
              <a:latin typeface="微软雅黑" pitchFamily="34" charset="-122"/>
              <a:ea typeface="微软雅黑" pitchFamily="34" charset="-122"/>
            </a:endParaRPr>
          </a:p>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中国互联网络信息中心 </a:t>
            </a:r>
            <a:r>
              <a:rPr lang="en-US" altLang="zh-CN" sz="2000" b="1" dirty="0">
                <a:latin typeface="微软雅黑" pitchFamily="34" charset="-122"/>
                <a:ea typeface="微软雅黑" pitchFamily="34" charset="-122"/>
              </a:rPr>
              <a:t>CNNIC (</a:t>
            </a:r>
            <a:r>
              <a:rPr lang="en-US" altLang="zh-CN" sz="2000" b="1" dirty="0" err="1">
                <a:latin typeface="微软雅黑" pitchFamily="34" charset="-122"/>
                <a:ea typeface="微软雅黑" pitchFamily="34" charset="-122"/>
              </a:rPr>
              <a:t>ChiNa</a:t>
            </a:r>
            <a:r>
              <a:rPr lang="en-US" altLang="zh-CN" sz="2000" b="1" dirty="0">
                <a:latin typeface="微软雅黑" pitchFamily="34" charset="-122"/>
                <a:ea typeface="微软雅黑" pitchFamily="34" charset="-122"/>
              </a:rPr>
              <a:t> Network Information Center) </a:t>
            </a:r>
            <a:r>
              <a:rPr lang="zh-CN" altLang="en-US" sz="2000" b="1" dirty="0">
                <a:latin typeface="微软雅黑" pitchFamily="34" charset="-122"/>
                <a:ea typeface="微软雅黑" pitchFamily="34" charset="-122"/>
              </a:rPr>
              <a:t>每年两次公布我国互联网的发展情况。</a:t>
            </a:r>
          </a:p>
        </p:txBody>
      </p:sp>
      <p:sp>
        <p:nvSpPr>
          <p:cNvPr id="5" name="AutoShape 5"/>
          <p:cNvSpPr>
            <a:spLocks noChangeArrowheads="1"/>
          </p:cNvSpPr>
          <p:nvPr/>
        </p:nvSpPr>
        <p:spPr bwMode="auto">
          <a:xfrm>
            <a:off x="545145" y="683190"/>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640919"/>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1.4  </a:t>
            </a:r>
            <a:r>
              <a:rPr lang="zh-CN" altLang="en-US" sz="2400" b="1" dirty="0">
                <a:solidFill>
                  <a:schemeClr val="bg1"/>
                </a:solidFill>
                <a:latin typeface="微软雅黑" pitchFamily="34" charset="-122"/>
                <a:ea typeface="微软雅黑" pitchFamily="34" charset="-122"/>
              </a:rPr>
              <a:t>计算机网络在我国的发展</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1.5.1                                 </a:t>
            </a:r>
            <a:r>
              <a:rPr lang="zh-CN" altLang="zh-CN" sz="2000" b="1">
                <a:solidFill>
                  <a:schemeClr val="bg1"/>
                </a:solidFill>
                <a:ea typeface="微软雅黑" pitchFamily="34" charset="-122"/>
              </a:rPr>
              <a:t>计算机网络的定义</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1.5.2                              </a:t>
            </a:r>
            <a:r>
              <a:rPr lang="zh-CN" altLang="zh-CN" sz="2000" b="1">
                <a:solidFill>
                  <a:schemeClr val="bg1"/>
                </a:solidFill>
                <a:ea typeface="微软雅黑" pitchFamily="34" charset="-122"/>
              </a:rPr>
              <a:t>几种不同类别的网络</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12114"/>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3669078" y="115189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a:t>
              </a:r>
              <a:endParaRPr lang="fr-FR" altLang="zh-CN" sz="2000" b="1" dirty="0">
                <a:solidFill>
                  <a:schemeClr val="bg1"/>
                </a:solidFill>
                <a:latin typeface="微软雅黑" pitchFamily="34" charset="-122"/>
                <a:ea typeface="微软雅黑" pitchFamily="34" charset="-122"/>
              </a:endParaRPr>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129032"/>
            <a:ext cx="5852160" cy="3291840"/>
          </a:xfrm>
          <a:prstGeom prst="rect">
            <a:avLst/>
          </a:prstGeom>
        </p:spPr>
      </p:pic>
    </p:spTree>
    <p:extLst>
      <p:ext uri="{BB962C8B-B14F-4D97-AF65-F5344CB8AC3E}">
        <p14:creationId xmlns:p14="http://schemas.microsoft.com/office/powerpoint/2010/main" val="22090724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5"/>
          <p:cNvSpPr>
            <a:spLocks noChangeArrowheads="1"/>
          </p:cNvSpPr>
          <p:nvPr/>
        </p:nvSpPr>
        <p:spPr bwMode="auto">
          <a:xfrm>
            <a:off x="505071" y="66643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1139" name="Rectangle 6"/>
          <p:cNvSpPr>
            <a:spLocks noChangeArrowheads="1"/>
          </p:cNvSpPr>
          <p:nvPr/>
        </p:nvSpPr>
        <p:spPr bwMode="auto">
          <a:xfrm>
            <a:off x="2785294" y="62509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91140" name="Rectangle 8"/>
          <p:cNvSpPr>
            <a:spLocks noChangeArrowheads="1"/>
          </p:cNvSpPr>
          <p:nvPr/>
        </p:nvSpPr>
        <p:spPr bwMode="auto">
          <a:xfrm>
            <a:off x="505071" y="1009142"/>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根据这个定义：</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计算机网络所连接的硬件，并不限于一般的计算机，而是包括了智能手机</a:t>
            </a:r>
            <a:r>
              <a:rPr lang="zh-CN" altLang="en-US" sz="2000" b="1" dirty="0">
                <a:latin typeface="微软雅黑" pitchFamily="34" charset="-122"/>
                <a:ea typeface="微软雅黑" pitchFamily="34" charset="-122"/>
              </a:rPr>
              <a:t>等</a:t>
            </a:r>
            <a:r>
              <a:rPr lang="zh-CN" altLang="zh-CN"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计算机网络并非专门用来传送数据，而是能够支持很多种的应用（包括今后可能出现的各种应用）。</a:t>
            </a:r>
          </a:p>
        </p:txBody>
      </p:sp>
      <p:sp>
        <p:nvSpPr>
          <p:cNvPr id="5" name="对角圆角矩形 4"/>
          <p:cNvSpPr/>
          <p:nvPr/>
        </p:nvSpPr>
        <p:spPr>
          <a:xfrm>
            <a:off x="505071" y="3230795"/>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144" name="矩形 5"/>
          <p:cNvSpPr>
            <a:spLocks noChangeArrowheads="1"/>
          </p:cNvSpPr>
          <p:nvPr/>
        </p:nvSpPr>
        <p:spPr bwMode="auto">
          <a:xfrm>
            <a:off x="941832" y="3381883"/>
            <a:ext cx="737006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请注意，上述的“可编程的硬件”表明这种硬件一定包含有中央处理机</a:t>
            </a:r>
            <a:r>
              <a:rPr lang="en-US" altLang="zh-CN" sz="2000" b="1" dirty="0">
                <a:solidFill>
                  <a:schemeClr val="bg1"/>
                </a:solidFill>
                <a:latin typeface="微软雅黑" pitchFamily="34" charset="-122"/>
                <a:ea typeface="微软雅黑" pitchFamily="34" charset="-122"/>
              </a:rPr>
              <a:t> (CPU)</a:t>
            </a:r>
            <a:r>
              <a:rPr lang="zh-CN" altLang="zh-CN" sz="2000" b="1" dirty="0">
                <a:solidFill>
                  <a:schemeClr val="bg1"/>
                </a:solidFill>
                <a:latin typeface="微软雅黑" pitchFamily="34" charset="-122"/>
                <a:ea typeface="微软雅黑" pitchFamily="34" charset="-122"/>
              </a:rPr>
              <a:t>。</a:t>
            </a:r>
            <a:endParaRPr lang="en-US" altLang="zh-CN" sz="2000" b="1" dirty="0">
              <a:solidFill>
                <a:schemeClr val="bg1"/>
              </a:solidFill>
              <a:latin typeface="微软雅黑" pitchFamily="34" charset="-122"/>
              <a:ea typeface="微软雅黑"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5"/>
          <p:cNvSpPr>
            <a:spLocks noChangeArrowheads="1"/>
          </p:cNvSpPr>
          <p:nvPr/>
        </p:nvSpPr>
        <p:spPr bwMode="auto">
          <a:xfrm>
            <a:off x="505071" y="1233488"/>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163" name="Rectangle 6"/>
          <p:cNvSpPr>
            <a:spLocks noChangeArrowheads="1"/>
          </p:cNvSpPr>
          <p:nvPr/>
        </p:nvSpPr>
        <p:spPr bwMode="auto">
          <a:xfrm>
            <a:off x="2631404" y="1192149"/>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1.5.2  </a:t>
            </a:r>
            <a:r>
              <a:rPr lang="zh-CN" altLang="en-US" sz="2400" b="1" dirty="0">
                <a:solidFill>
                  <a:schemeClr val="bg1"/>
                </a:solidFill>
                <a:latin typeface="微软雅黑" pitchFamily="34" charset="-122"/>
                <a:ea typeface="微软雅黑" pitchFamily="34" charset="-122"/>
              </a:rPr>
              <a:t>几种不同类别的网络</a:t>
            </a:r>
          </a:p>
        </p:txBody>
      </p:sp>
      <p:sp>
        <p:nvSpPr>
          <p:cNvPr id="92164" name="Rectangle 8"/>
          <p:cNvSpPr>
            <a:spLocks noChangeArrowheads="1"/>
          </p:cNvSpPr>
          <p:nvPr/>
        </p:nvSpPr>
        <p:spPr bwMode="auto">
          <a:xfrm>
            <a:off x="505071" y="1685925"/>
            <a:ext cx="813385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计算机网络有多种类别</a:t>
            </a:r>
            <a:r>
              <a:rPr lang="zh-CN" altLang="en-US" sz="2000" b="1" dirty="0">
                <a:latin typeface="微软雅黑" pitchFamily="34" charset="-122"/>
                <a:ea typeface="微软雅黑" pitchFamily="34" charset="-122"/>
              </a:rPr>
              <a:t>。典型包括：</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按照网络的作用范围进行分类</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p>
          <a:p>
            <a:pPr marL="3429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用来把用户接入到互联网的网络</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5"/>
          <p:cNvSpPr>
            <a:spLocks noChangeArrowheads="1"/>
          </p:cNvSpPr>
          <p:nvPr/>
        </p:nvSpPr>
        <p:spPr bwMode="auto">
          <a:xfrm>
            <a:off x="505072" y="83293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87" name="矩形 2"/>
          <p:cNvSpPr>
            <a:spLocks noChangeArrowheads="1"/>
          </p:cNvSpPr>
          <p:nvPr/>
        </p:nvSpPr>
        <p:spPr bwMode="auto">
          <a:xfrm>
            <a:off x="615950" y="782066"/>
            <a:ext cx="3828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按照网络的作用范围进行分类</a:t>
            </a:r>
          </a:p>
        </p:txBody>
      </p:sp>
      <p:sp>
        <p:nvSpPr>
          <p:cNvPr id="93188" name="矩形 3"/>
          <p:cNvSpPr>
            <a:spLocks noChangeArrowheads="1"/>
          </p:cNvSpPr>
          <p:nvPr/>
        </p:nvSpPr>
        <p:spPr bwMode="auto">
          <a:xfrm>
            <a:off x="506412" y="1200023"/>
            <a:ext cx="863758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广域网 </a:t>
            </a:r>
            <a:r>
              <a:rPr lang="en-US" altLang="zh-CN" b="1" dirty="0">
                <a:solidFill>
                  <a:srgbClr val="0000FF"/>
                </a:solidFill>
                <a:latin typeface="微软雅黑" pitchFamily="34" charset="-122"/>
                <a:ea typeface="微软雅黑" pitchFamily="34" charset="-122"/>
              </a:rPr>
              <a:t>WAN </a:t>
            </a:r>
            <a:r>
              <a:rPr lang="en-US" altLang="zh-CN" b="1" dirty="0">
                <a:latin typeface="微软雅黑" pitchFamily="34" charset="-122"/>
                <a:ea typeface="微软雅黑" pitchFamily="34" charset="-122"/>
              </a:rPr>
              <a:t>(Wide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作用范围通常为几十到几千公里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城域网 </a:t>
            </a:r>
            <a:r>
              <a:rPr lang="en-US" altLang="zh-CN" b="1" dirty="0">
                <a:solidFill>
                  <a:srgbClr val="0000FF"/>
                </a:solidFill>
                <a:latin typeface="微软雅黑" pitchFamily="34" charset="-122"/>
                <a:ea typeface="微软雅黑" pitchFamily="34" charset="-122"/>
              </a:rPr>
              <a:t>MAN </a:t>
            </a:r>
            <a:r>
              <a:rPr lang="en-US" altLang="zh-CN" b="1" dirty="0">
                <a:latin typeface="微软雅黑" pitchFamily="34" charset="-122"/>
                <a:ea typeface="微软雅黑" pitchFamily="34" charset="-122"/>
              </a:rPr>
              <a:t>(Metropolitan 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作用距离约为</a:t>
            </a:r>
            <a:r>
              <a:rPr lang="en-US" altLang="zh-CN" b="1" dirty="0">
                <a:latin typeface="微软雅黑" pitchFamily="34" charset="-122"/>
                <a:ea typeface="微软雅黑" pitchFamily="34" charset="-122"/>
              </a:rPr>
              <a:t> 5~50 </a:t>
            </a:r>
            <a:r>
              <a:rPr lang="zh-CN" altLang="en-US" b="1" dirty="0">
                <a:latin typeface="微软雅黑" pitchFamily="34" charset="-122"/>
                <a:ea typeface="微软雅黑" pitchFamily="34" charset="-122"/>
              </a:rPr>
              <a:t>公里。</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局域网 </a:t>
            </a:r>
            <a:r>
              <a:rPr lang="en-US" altLang="zh-CN" b="1" dirty="0">
                <a:solidFill>
                  <a:srgbClr val="0000FF"/>
                </a:solidFill>
                <a:latin typeface="微软雅黑" pitchFamily="34" charset="-122"/>
                <a:ea typeface="微软雅黑" pitchFamily="34" charset="-122"/>
              </a:rPr>
              <a:t>LAN </a:t>
            </a:r>
            <a:r>
              <a:rPr lang="en-US" altLang="zh-CN" b="1" dirty="0">
                <a:latin typeface="微软雅黑" pitchFamily="34" charset="-122"/>
                <a:ea typeface="微软雅黑" pitchFamily="34" charset="-122"/>
              </a:rPr>
              <a:t>(Local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局限在较小的范围（如</a:t>
            </a:r>
            <a:r>
              <a:rPr lang="en-US" altLang="zh-CN" b="1" dirty="0">
                <a:latin typeface="微软雅黑" pitchFamily="34" charset="-122"/>
                <a:ea typeface="微软雅黑" pitchFamily="34" charset="-122"/>
              </a:rPr>
              <a:t> 1 </a:t>
            </a:r>
            <a:r>
              <a:rPr lang="zh-CN" altLang="en-US" b="1" dirty="0">
                <a:latin typeface="微软雅黑" pitchFamily="34" charset="-122"/>
                <a:ea typeface="微软雅黑" pitchFamily="34" charset="-122"/>
              </a:rPr>
              <a:t>公里</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个人区域网 </a:t>
            </a:r>
            <a:r>
              <a:rPr lang="en-US" altLang="zh-CN" b="1" dirty="0">
                <a:solidFill>
                  <a:srgbClr val="0000FF"/>
                </a:solidFill>
                <a:latin typeface="微软雅黑" pitchFamily="34" charset="-122"/>
                <a:ea typeface="微软雅黑" pitchFamily="34" charset="-122"/>
              </a:rPr>
              <a:t>PAN </a:t>
            </a:r>
            <a:r>
              <a:rPr lang="en-US" altLang="zh-CN" b="1" dirty="0">
                <a:latin typeface="微软雅黑" pitchFamily="34" charset="-122"/>
                <a:ea typeface="微软雅黑" pitchFamily="34" charset="-122"/>
              </a:rPr>
              <a:t>(Personal 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范围很小，大约在</a:t>
            </a:r>
            <a:r>
              <a:rPr lang="en-US" altLang="zh-CN" b="1" dirty="0">
                <a:latin typeface="微软雅黑" pitchFamily="34" charset="-122"/>
                <a:ea typeface="微软雅黑" pitchFamily="34" charset="-122"/>
              </a:rPr>
              <a:t> 10 </a:t>
            </a:r>
            <a:r>
              <a:rPr lang="zh-CN" altLang="en-US" b="1" dirty="0">
                <a:latin typeface="微软雅黑" pitchFamily="34" charset="-122"/>
                <a:ea typeface="微软雅黑" pitchFamily="34" charset="-122"/>
              </a:rPr>
              <a:t>米</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5" name="对角圆角矩形 4"/>
          <p:cNvSpPr/>
          <p:nvPr/>
        </p:nvSpPr>
        <p:spPr>
          <a:xfrm>
            <a:off x="505072" y="3102779"/>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3192" name="矩形 5"/>
          <p:cNvSpPr>
            <a:spLocks noChangeArrowheads="1"/>
          </p:cNvSpPr>
          <p:nvPr/>
        </p:nvSpPr>
        <p:spPr bwMode="auto">
          <a:xfrm>
            <a:off x="1160653" y="3226435"/>
            <a:ext cx="680402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1900" b="1" dirty="0">
                <a:solidFill>
                  <a:schemeClr val="bg1"/>
                </a:solidFill>
                <a:latin typeface="微软雅黑" pitchFamily="34" charset="-122"/>
                <a:ea typeface="微软雅黑" pitchFamily="34" charset="-122"/>
              </a:rPr>
              <a:t>若中央处理机之间的距离非常近（如仅 </a:t>
            </a:r>
            <a:r>
              <a:rPr lang="en-US" altLang="zh-CN" sz="1900" b="1" dirty="0">
                <a:solidFill>
                  <a:schemeClr val="bg1"/>
                </a:solidFill>
                <a:latin typeface="微软雅黑" pitchFamily="34" charset="-122"/>
                <a:ea typeface="微软雅黑" pitchFamily="34" charset="-122"/>
              </a:rPr>
              <a:t>1 </a:t>
            </a:r>
            <a:r>
              <a:rPr lang="zh-CN" altLang="en-US" sz="1900" b="1" dirty="0">
                <a:solidFill>
                  <a:schemeClr val="bg1"/>
                </a:solidFill>
                <a:latin typeface="微软雅黑" pitchFamily="34" charset="-122"/>
                <a:ea typeface="微软雅黑" pitchFamily="34" charset="-122"/>
              </a:rPr>
              <a:t>米的数量级甚至更小些），则一般就称之为</a:t>
            </a:r>
            <a:r>
              <a:rPr lang="zh-CN" altLang="en-US" sz="1900" b="1" dirty="0">
                <a:solidFill>
                  <a:srgbClr val="FF9900"/>
                </a:solidFill>
                <a:latin typeface="微软雅黑" pitchFamily="34" charset="-122"/>
                <a:ea typeface="微软雅黑" pitchFamily="34" charset="-122"/>
              </a:rPr>
              <a:t>多处理机系统</a:t>
            </a:r>
            <a:r>
              <a:rPr lang="zh-CN" altLang="en-US" sz="1900" b="1" dirty="0">
                <a:solidFill>
                  <a:schemeClr val="bg1"/>
                </a:solidFill>
                <a:latin typeface="微软雅黑" pitchFamily="34" charset="-122"/>
                <a:ea typeface="微软雅黑" pitchFamily="34" charset="-122"/>
              </a:rPr>
              <a:t>，而不称它为计算机网络。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5"/>
          <p:cNvSpPr>
            <a:spLocks noChangeArrowheads="1"/>
          </p:cNvSpPr>
          <p:nvPr/>
        </p:nvSpPr>
        <p:spPr bwMode="auto">
          <a:xfrm>
            <a:off x="505072" y="89693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1" name="矩形 2"/>
          <p:cNvSpPr>
            <a:spLocks noChangeArrowheads="1"/>
          </p:cNvSpPr>
          <p:nvPr/>
        </p:nvSpPr>
        <p:spPr bwMode="auto">
          <a:xfrm>
            <a:off x="615950" y="836930"/>
            <a:ext cx="3571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endParaRPr lang="zh-CN" altLang="en-US" sz="2000" b="1" dirty="0">
              <a:latin typeface="微软雅黑" pitchFamily="34" charset="-122"/>
              <a:ea typeface="微软雅黑" pitchFamily="34" charset="-122"/>
            </a:endParaRPr>
          </a:p>
        </p:txBody>
      </p:sp>
      <p:sp>
        <p:nvSpPr>
          <p:cNvPr id="94212" name="矩形 3"/>
          <p:cNvSpPr>
            <a:spLocks noChangeArrowheads="1"/>
          </p:cNvSpPr>
          <p:nvPr/>
        </p:nvSpPr>
        <p:spPr bwMode="auto">
          <a:xfrm>
            <a:off x="615950" y="1273175"/>
            <a:ext cx="785336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公用网</a:t>
            </a:r>
            <a:r>
              <a:rPr lang="zh-CN" altLang="en-US" sz="2000" b="1" dirty="0">
                <a:solidFill>
                  <a:srgbClr val="0066CC"/>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(public network) </a:t>
            </a:r>
          </a:p>
          <a:p>
            <a:pPr marL="268288" lvl="1">
              <a:lnSpc>
                <a:spcPts val="3300"/>
              </a:lnSpc>
              <a:buClr>
                <a:srgbClr val="85D1F7"/>
              </a:buClr>
            </a:pPr>
            <a:r>
              <a:rPr lang="zh-CN" altLang="en-US" sz="2000" b="1" dirty="0">
                <a:latin typeface="微软雅黑" pitchFamily="34" charset="-122"/>
                <a:ea typeface="微软雅黑" pitchFamily="34" charset="-122"/>
              </a:rPr>
              <a:t>按</a:t>
            </a:r>
            <a:r>
              <a:rPr lang="zh-CN" altLang="zh-CN" sz="2000" b="1" dirty="0">
                <a:latin typeface="微软雅黑" pitchFamily="34" charset="-122"/>
                <a:ea typeface="微软雅黑" pitchFamily="34" charset="-122"/>
              </a:rPr>
              <a:t>规定交纳费用的人都可以</a:t>
            </a:r>
            <a:r>
              <a:rPr lang="zh-CN" altLang="en-US" sz="2000" b="1" dirty="0">
                <a:latin typeface="微软雅黑" pitchFamily="34" charset="-122"/>
                <a:ea typeface="微软雅黑" pitchFamily="34" charset="-122"/>
              </a:rPr>
              <a:t>使用的</a:t>
            </a:r>
            <a:r>
              <a:rPr lang="zh-CN" altLang="zh-CN" sz="2000" b="1" dirty="0">
                <a:latin typeface="微软雅黑" pitchFamily="34" charset="-122"/>
                <a:ea typeface="微软雅黑" pitchFamily="34" charset="-122"/>
              </a:rPr>
              <a:t>网络。因此也可称为公众网。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(private network) </a:t>
            </a:r>
          </a:p>
          <a:p>
            <a:pPr marL="268288" lvl="1">
              <a:lnSpc>
                <a:spcPts val="3300"/>
              </a:lnSpc>
              <a:buClr>
                <a:srgbClr val="85D1F7"/>
              </a:buClr>
            </a:pPr>
            <a:r>
              <a:rPr lang="zh-CN" altLang="zh-CN" sz="2000" b="1" dirty="0">
                <a:latin typeface="微软雅黑" pitchFamily="34" charset="-122"/>
                <a:ea typeface="微软雅黑" pitchFamily="34" charset="-122"/>
              </a:rPr>
              <a:t>为特殊业务工作的需要而建造的网络</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对角圆角矩形 4"/>
          <p:cNvSpPr/>
          <p:nvPr/>
        </p:nvSpPr>
        <p:spPr>
          <a:xfrm>
            <a:off x="616085" y="3093635"/>
            <a:ext cx="7853464"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4216" name="矩形 5"/>
          <p:cNvSpPr>
            <a:spLocks noChangeArrowheads="1"/>
          </p:cNvSpPr>
          <p:nvPr/>
        </p:nvSpPr>
        <p:spPr bwMode="auto">
          <a:xfrm>
            <a:off x="1242949" y="3226435"/>
            <a:ext cx="68040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公用网和专用网都可以提供多种服务。如传送的是计算机数据，则分别是公用计算机网络和专用计算机网络。</a:t>
            </a:r>
            <a:endParaRPr lang="zh-CN" altLang="en-US" sz="2000" b="1" dirty="0">
              <a:solidFill>
                <a:schemeClr val="bg1"/>
              </a:solidFill>
              <a:latin typeface="微软雅黑" pitchFamily="34" charset="-122"/>
              <a:ea typeface="微软雅黑"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505072" y="715356"/>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5" name="矩形 2"/>
          <p:cNvSpPr>
            <a:spLocks noChangeArrowheads="1"/>
          </p:cNvSpPr>
          <p:nvPr/>
        </p:nvSpPr>
        <p:spPr bwMode="auto">
          <a:xfrm>
            <a:off x="615950" y="664493"/>
            <a:ext cx="4084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zh-CN" sz="2000" b="1" dirty="0">
                <a:latin typeface="微软雅黑" pitchFamily="34" charset="-122"/>
                <a:ea typeface="微软雅黑" pitchFamily="34" charset="-122"/>
              </a:rPr>
              <a:t>用来把用户接入到互联网的</a:t>
            </a:r>
            <a:r>
              <a:rPr lang="zh-CN" altLang="en-US" sz="2000" b="1" dirty="0">
                <a:latin typeface="微软雅黑" pitchFamily="34" charset="-122"/>
                <a:ea typeface="微软雅黑" pitchFamily="34" charset="-122"/>
              </a:rPr>
              <a:t>网络</a:t>
            </a:r>
          </a:p>
        </p:txBody>
      </p:sp>
      <p:sp>
        <p:nvSpPr>
          <p:cNvPr id="95236" name="矩形 3"/>
          <p:cNvSpPr>
            <a:spLocks noChangeArrowheads="1"/>
          </p:cNvSpPr>
          <p:nvPr/>
        </p:nvSpPr>
        <p:spPr bwMode="auto">
          <a:xfrm>
            <a:off x="483806" y="1091594"/>
            <a:ext cx="8405012"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接入网 </a:t>
            </a:r>
            <a:r>
              <a:rPr lang="en-US" altLang="zh-CN" sz="2000" b="1" dirty="0">
                <a:solidFill>
                  <a:srgbClr val="0000FF"/>
                </a:solidFill>
                <a:latin typeface="微软雅黑" pitchFamily="34" charset="-122"/>
                <a:ea typeface="微软雅黑" pitchFamily="34" charset="-122"/>
              </a:rPr>
              <a:t>AN </a:t>
            </a:r>
            <a:r>
              <a:rPr lang="en-US" altLang="zh-CN" sz="2000" b="1" dirty="0">
                <a:latin typeface="微软雅黑" pitchFamily="34" charset="-122"/>
                <a:ea typeface="微软雅黑" pitchFamily="34" charset="-122"/>
              </a:rPr>
              <a:t>(Access Network)</a:t>
            </a:r>
            <a:r>
              <a:rPr lang="zh-CN" altLang="en-US" sz="2000" b="1" dirty="0">
                <a:latin typeface="微软雅黑" pitchFamily="34" charset="-122"/>
                <a:ea typeface="微软雅黑" pitchFamily="34" charset="-122"/>
              </a:rPr>
              <a:t>，它又称为本地接入网或居民接入网。</a:t>
            </a: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a:t>
            </a:r>
            <a:r>
              <a:rPr lang="zh-CN" altLang="en-US" sz="2000" b="1" dirty="0">
                <a:latin typeface="微软雅黑" pitchFamily="34" charset="-122"/>
                <a:ea typeface="微软雅黑" pitchFamily="34" charset="-122"/>
              </a:rPr>
              <a:t>是</a:t>
            </a:r>
            <a:r>
              <a:rPr lang="zh-CN" altLang="zh-CN" sz="2000" b="1" dirty="0">
                <a:latin typeface="微软雅黑" pitchFamily="34" charset="-122"/>
                <a:ea typeface="微软雅黑" pitchFamily="34" charset="-122"/>
              </a:rPr>
              <a:t>一类比较特殊的计算机网络</a:t>
            </a:r>
            <a:r>
              <a:rPr lang="zh-CN" altLang="en-US" sz="2000" b="1" dirty="0">
                <a:latin typeface="微软雅黑" pitchFamily="34" charset="-122"/>
                <a:ea typeface="微软雅黑" pitchFamily="34" charset="-122"/>
              </a:rPr>
              <a:t>，用于将用户接入互联网。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接入网本身既不属于互联网的核心部分，也不属于互联网的边缘部分。</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接入网是从某个用户端系统到互联网中的</a:t>
            </a:r>
            <a:r>
              <a:rPr lang="zh-CN" altLang="zh-CN" sz="2000" b="1" dirty="0">
                <a:solidFill>
                  <a:srgbClr val="CC00CC"/>
                </a:solidFill>
                <a:latin typeface="微软雅黑" pitchFamily="34" charset="-122"/>
                <a:ea typeface="微软雅黑" pitchFamily="34" charset="-122"/>
              </a:rPr>
              <a:t>第一个</a:t>
            </a:r>
            <a:r>
              <a:rPr lang="zh-CN" altLang="zh-CN" sz="2000" b="1" dirty="0">
                <a:solidFill>
                  <a:srgbClr val="0000FF"/>
                </a:solidFill>
                <a:latin typeface="微软雅黑" pitchFamily="34" charset="-122"/>
                <a:ea typeface="微软雅黑" pitchFamily="34" charset="-122"/>
              </a:rPr>
              <a:t>路由器（也称为边缘路由器）之间的一种网络。</a:t>
            </a:r>
            <a:endParaRPr lang="en-US" altLang="zh-CN" sz="2000" b="1" dirty="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从覆盖的范围看，很多接入网还是属于局域网。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从作用上看，接入网只是起到让用户能够与互联网连接的“桥梁”作用。</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5"/>
          <p:cNvSpPr>
            <a:spLocks noChangeArrowheads="1"/>
          </p:cNvSpPr>
          <p:nvPr/>
        </p:nvSpPr>
        <p:spPr bwMode="auto">
          <a:xfrm>
            <a:off x="505071" y="748030"/>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8307" name="Rectangle 6"/>
          <p:cNvSpPr>
            <a:spLocks noChangeArrowheads="1"/>
          </p:cNvSpPr>
          <p:nvPr/>
        </p:nvSpPr>
        <p:spPr bwMode="auto">
          <a:xfrm>
            <a:off x="2477517" y="705104"/>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1.6.1  </a:t>
            </a:r>
            <a:r>
              <a:rPr lang="zh-CN" altLang="en-US" sz="2400" b="1" dirty="0">
                <a:solidFill>
                  <a:schemeClr val="bg1"/>
                </a:solidFill>
                <a:latin typeface="微软雅黑" pitchFamily="34" charset="-122"/>
                <a:ea typeface="微软雅黑" pitchFamily="34" charset="-122"/>
              </a:rPr>
              <a:t>计算机网络的性能指标</a:t>
            </a:r>
          </a:p>
        </p:txBody>
      </p:sp>
      <p:sp>
        <p:nvSpPr>
          <p:cNvPr id="98308" name="Rectangle 8"/>
          <p:cNvSpPr>
            <a:spLocks noChangeArrowheads="1"/>
          </p:cNvSpPr>
          <p:nvPr/>
        </p:nvSpPr>
        <p:spPr bwMode="auto">
          <a:xfrm>
            <a:off x="505071" y="1144905"/>
            <a:ext cx="8133857" cy="44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zh-CN" sz="2000" b="1" dirty="0">
                <a:latin typeface="微软雅黑" pitchFamily="34" charset="-122"/>
                <a:ea typeface="微软雅黑" pitchFamily="34" charset="-122"/>
              </a:rPr>
              <a:t>计算机网络的性能一般是指它的几个重要的性能指标</a:t>
            </a:r>
            <a:r>
              <a:rPr lang="zh-CN" altLang="en-US" sz="2000" b="1" dirty="0">
                <a:latin typeface="微软雅黑" pitchFamily="34" charset="-122"/>
                <a:ea typeface="微软雅黑" pitchFamily="34" charset="-122"/>
              </a:rPr>
              <a:t>，主要包括：</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978210" y="1586821"/>
            <a:ext cx="5231218"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68288" lvl="1" indent="-268288">
              <a:lnSpc>
                <a:spcPts val="3300"/>
              </a:lnSpc>
              <a:spcBef>
                <a:spcPts val="600"/>
              </a:spcBef>
              <a:buClr>
                <a:srgbClr val="0070C0"/>
              </a:buClr>
              <a:buFont typeface="Wingdings" pitchFamily="2" charset="2"/>
              <a:buChar char="l"/>
            </a:pPr>
            <a:r>
              <a:rPr lang="zh-CN" altLang="zh-CN" sz="2000" b="1" dirty="0">
                <a:latin typeface="微软雅黑" pitchFamily="34" charset="-122"/>
                <a:ea typeface="微软雅黑" pitchFamily="34" charset="-122"/>
              </a:rPr>
              <a:t>速率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带宽</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时延带宽积</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往返时间 </a:t>
            </a:r>
            <a:r>
              <a:rPr lang="en-US" altLang="zh-CN" sz="2000" b="1" dirty="0">
                <a:latin typeface="微软雅黑" pitchFamily="34" charset="-122"/>
                <a:ea typeface="微软雅黑" pitchFamily="34" charset="-122"/>
              </a:rPr>
              <a:t>RTT</a:t>
            </a: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利用率</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1" name="矩形 2"/>
          <p:cNvSpPr>
            <a:spLocks noChangeArrowheads="1"/>
          </p:cNvSpPr>
          <p:nvPr/>
        </p:nvSpPr>
        <p:spPr bwMode="auto">
          <a:xfrm>
            <a:off x="615950" y="598043"/>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速率</a:t>
            </a:r>
          </a:p>
        </p:txBody>
      </p:sp>
      <p:sp>
        <p:nvSpPr>
          <p:cNvPr id="99332" name="矩形 3"/>
          <p:cNvSpPr>
            <a:spLocks noChangeArrowheads="1"/>
          </p:cNvSpPr>
          <p:nvPr/>
        </p:nvSpPr>
        <p:spPr bwMode="auto">
          <a:xfrm>
            <a:off x="533400" y="947040"/>
            <a:ext cx="8105529"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）是计算机中数据量的单位，也是信息论中使用的信息量的单位。</a:t>
            </a: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）来源于 </a:t>
            </a:r>
            <a:r>
              <a:rPr lang="en-US" altLang="zh-CN" sz="1900" b="1" dirty="0">
                <a:latin typeface="微软雅黑" pitchFamily="34" charset="-122"/>
                <a:ea typeface="微软雅黑" pitchFamily="34" charset="-122"/>
              </a:rPr>
              <a:t>binary digit</a:t>
            </a:r>
            <a:r>
              <a:rPr lang="zh-CN" altLang="en-US" sz="1900" b="1" dirty="0">
                <a:latin typeface="微软雅黑" pitchFamily="34" charset="-122"/>
                <a:ea typeface="微软雅黑" pitchFamily="34" charset="-122"/>
              </a:rPr>
              <a:t>，意思是一个“二进制数字”，因此一个比特就是二进制数字中的一个 </a:t>
            </a:r>
            <a:r>
              <a:rPr lang="en-US" altLang="zh-CN" sz="1900" b="1" dirty="0">
                <a:latin typeface="微软雅黑" pitchFamily="34" charset="-122"/>
                <a:ea typeface="微软雅黑" pitchFamily="34" charset="-122"/>
              </a:rPr>
              <a:t>1 </a:t>
            </a:r>
            <a:r>
              <a:rPr lang="zh-CN" altLang="en-US" sz="1900" b="1" dirty="0">
                <a:latin typeface="微软雅黑" pitchFamily="34" charset="-122"/>
                <a:ea typeface="微软雅黑" pitchFamily="34" charset="-122"/>
              </a:rPr>
              <a:t>或 </a:t>
            </a:r>
            <a:r>
              <a:rPr lang="en-US" altLang="zh-CN" sz="1900" b="1" dirty="0">
                <a:latin typeface="微软雅黑" pitchFamily="34" charset="-122"/>
                <a:ea typeface="微软雅黑" pitchFamily="34" charset="-122"/>
              </a:rPr>
              <a:t>0</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zh-CN" sz="1900" b="1" dirty="0">
                <a:latin typeface="微软雅黑" pitchFamily="34" charset="-122"/>
                <a:ea typeface="微软雅黑" pitchFamily="34" charset="-122"/>
              </a:rPr>
              <a:t>速率是计算机网络中最重要的一个性能指标</a:t>
            </a:r>
            <a:r>
              <a:rPr lang="zh-CN" altLang="en-US" sz="1900" b="1" dirty="0">
                <a:latin typeface="微软雅黑" pitchFamily="34" charset="-122"/>
                <a:ea typeface="微软雅黑" pitchFamily="34" charset="-122"/>
              </a:rPr>
              <a:t>，</a:t>
            </a:r>
            <a:r>
              <a:rPr lang="zh-CN" altLang="zh-CN" sz="1900" b="1" dirty="0">
                <a:latin typeface="微软雅黑" pitchFamily="34" charset="-122"/>
                <a:ea typeface="微软雅黑" pitchFamily="34" charset="-122"/>
              </a:rPr>
              <a:t>指的是</a:t>
            </a:r>
            <a:r>
              <a:rPr lang="zh-CN" altLang="zh-CN" sz="1900" b="1" dirty="0">
                <a:solidFill>
                  <a:srgbClr val="0000FF"/>
                </a:solidFill>
                <a:latin typeface="微软雅黑" pitchFamily="34" charset="-122"/>
                <a:ea typeface="微软雅黑" pitchFamily="34" charset="-122"/>
              </a:rPr>
              <a:t>数据的传送速率</a:t>
            </a:r>
            <a:r>
              <a:rPr lang="zh-CN" altLang="zh-CN" sz="1900" b="1" dirty="0">
                <a:latin typeface="微软雅黑" pitchFamily="34" charset="-122"/>
                <a:ea typeface="微软雅黑" pitchFamily="34" charset="-122"/>
              </a:rPr>
              <a:t>，它也称为</a:t>
            </a:r>
            <a:r>
              <a:rPr lang="zh-CN" altLang="zh-CN" sz="1900" b="1" dirty="0">
                <a:solidFill>
                  <a:srgbClr val="0000FF"/>
                </a:solidFill>
                <a:latin typeface="微软雅黑" pitchFamily="34" charset="-122"/>
                <a:ea typeface="微软雅黑" pitchFamily="34" charset="-122"/>
              </a:rPr>
              <a:t>数据率</a:t>
            </a:r>
            <a:r>
              <a:rPr lang="en-US" altLang="zh-CN" sz="1900" b="1" dirty="0">
                <a:latin typeface="微软雅黑" pitchFamily="34" charset="-122"/>
                <a:ea typeface="微软雅黑" pitchFamily="34" charset="-122"/>
              </a:rPr>
              <a:t> (data rate) </a:t>
            </a:r>
            <a:r>
              <a:rPr lang="zh-CN" altLang="zh-CN" sz="1900" b="1" dirty="0">
                <a:latin typeface="微软雅黑" pitchFamily="34" charset="-122"/>
                <a:ea typeface="微软雅黑" pitchFamily="34" charset="-122"/>
              </a:rPr>
              <a:t>或</a:t>
            </a:r>
            <a:r>
              <a:rPr lang="zh-CN" altLang="zh-CN" sz="1900" b="1" dirty="0">
                <a:solidFill>
                  <a:srgbClr val="0000FF"/>
                </a:solidFill>
                <a:latin typeface="微软雅黑" pitchFamily="34" charset="-122"/>
                <a:ea typeface="微软雅黑" pitchFamily="34" charset="-122"/>
              </a:rPr>
              <a:t>比特率</a:t>
            </a:r>
            <a:r>
              <a:rPr lang="en-US" altLang="zh-CN" sz="1900" b="1" dirty="0">
                <a:latin typeface="微软雅黑" pitchFamily="34" charset="-122"/>
                <a:ea typeface="微软雅黑" pitchFamily="34" charset="-122"/>
              </a:rPr>
              <a:t> (bit rate)</a:t>
            </a:r>
            <a:r>
              <a:rPr lang="zh-CN" altLang="zh-CN"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速率的</a:t>
            </a:r>
            <a:r>
              <a:rPr lang="zh-CN" altLang="en-US" sz="1900" b="1" dirty="0">
                <a:solidFill>
                  <a:srgbClr val="0000FF"/>
                </a:solidFill>
                <a:latin typeface="微软雅黑" pitchFamily="34" charset="-122"/>
                <a:ea typeface="微软雅黑" pitchFamily="34" charset="-122"/>
              </a:rPr>
              <a:t>单位</a:t>
            </a:r>
            <a:r>
              <a:rPr lang="zh-CN" altLang="en-US" sz="1900" b="1" dirty="0">
                <a:latin typeface="微软雅黑" pitchFamily="34" charset="-122"/>
                <a:ea typeface="微软雅黑" pitchFamily="34" charset="-122"/>
              </a:rPr>
              <a:t>是 </a:t>
            </a:r>
            <a:r>
              <a:rPr lang="en-US" altLang="zh-CN" sz="1900" b="1" dirty="0">
                <a:latin typeface="微软雅黑" pitchFamily="34" charset="-122"/>
                <a:ea typeface="微软雅黑" pitchFamily="34" charset="-122"/>
              </a:rPr>
              <a:t>bit/s</a:t>
            </a:r>
            <a:r>
              <a:rPr lang="zh-CN" altLang="en-US" sz="1900" b="1" dirty="0">
                <a:latin typeface="微软雅黑" pitchFamily="34" charset="-122"/>
                <a:ea typeface="微软雅黑" pitchFamily="34" charset="-122"/>
              </a:rPr>
              <a:t>，或 </a:t>
            </a:r>
            <a:r>
              <a:rPr lang="en-US" altLang="zh-CN" sz="1900" b="1" dirty="0" err="1">
                <a:latin typeface="微软雅黑" pitchFamily="34" charset="-122"/>
                <a:ea typeface="微软雅黑" pitchFamily="34" charset="-122"/>
              </a:rPr>
              <a:t>kbit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Mbit/s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 </a:t>
            </a:r>
            <a:r>
              <a:rPr lang="en-US" altLang="zh-CN" sz="1900" b="1" dirty="0" err="1">
                <a:latin typeface="微软雅黑" pitchFamily="34" charset="-122"/>
                <a:ea typeface="微软雅黑" pitchFamily="34" charset="-122"/>
              </a:rPr>
              <a:t>Gbit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等。</a:t>
            </a:r>
            <a:endParaRPr lang="en-US" altLang="zh-CN" sz="1900" b="1" dirty="0">
              <a:latin typeface="微软雅黑" pitchFamily="34" charset="-122"/>
              <a:ea typeface="微软雅黑" pitchFamily="34" charset="-122"/>
            </a:endParaRPr>
          </a:p>
          <a:p>
            <a:pPr marL="285750" indent="-285750">
              <a:lnSpc>
                <a:spcPts val="2900"/>
              </a:lnSpc>
              <a:buClr>
                <a:srgbClr val="0070C0"/>
              </a:buClr>
            </a:pP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例如</a:t>
            </a:r>
            <a:r>
              <a:rPr lang="en-US" altLang="zh-CN" sz="1900" b="1" dirty="0">
                <a:latin typeface="微软雅黑" pitchFamily="34" charset="-122"/>
                <a:ea typeface="微软雅黑" pitchFamily="34" charset="-122"/>
              </a:rPr>
              <a:t>4 </a:t>
            </a:r>
            <a:r>
              <a:rPr lang="en-US" altLang="zh-CN" sz="1900" b="1" dirty="0">
                <a:latin typeface="微软雅黑" pitchFamily="34" charset="-122"/>
                <a:ea typeface="微软雅黑" pitchFamily="34" charset="-122"/>
                <a:sym typeface="Symbol" pitchFamily="18" charset="2"/>
              </a:rPr>
              <a:t></a:t>
            </a:r>
            <a:r>
              <a:rPr lang="en-US" altLang="zh-CN" sz="1900" b="1" dirty="0">
                <a:latin typeface="微软雅黑" pitchFamily="34" charset="-122"/>
                <a:ea typeface="微软雅黑" pitchFamily="34" charset="-122"/>
              </a:rPr>
              <a:t> 10</a:t>
            </a:r>
            <a:r>
              <a:rPr lang="en-US" altLang="zh-CN" sz="1900" b="1" baseline="30000" dirty="0">
                <a:latin typeface="微软雅黑" pitchFamily="34" charset="-122"/>
                <a:ea typeface="微软雅黑" pitchFamily="34" charset="-122"/>
              </a:rPr>
              <a:t>10  </a:t>
            </a:r>
            <a:r>
              <a:rPr lang="en-US" altLang="zh-CN" sz="1900" b="1" dirty="0">
                <a:latin typeface="微软雅黑" pitchFamily="34" charset="-122"/>
                <a:ea typeface="微软雅黑" pitchFamily="34" charset="-122"/>
              </a:rPr>
              <a:t>bit/s </a:t>
            </a:r>
            <a:r>
              <a:rPr lang="zh-CN" altLang="zh-CN" sz="1900" b="1" dirty="0">
                <a:latin typeface="微软雅黑" pitchFamily="34" charset="-122"/>
                <a:ea typeface="微软雅黑" pitchFamily="34" charset="-122"/>
              </a:rPr>
              <a:t>的数据率就记为</a:t>
            </a:r>
            <a:r>
              <a:rPr lang="en-US" altLang="zh-CN" sz="1900" b="1" dirty="0">
                <a:latin typeface="微软雅黑" pitchFamily="34" charset="-122"/>
                <a:ea typeface="微软雅黑" pitchFamily="34" charset="-122"/>
              </a:rPr>
              <a:t> 40 </a:t>
            </a:r>
            <a:r>
              <a:rPr lang="en-US" altLang="zh-CN" sz="1900" b="1" dirty="0" err="1">
                <a:latin typeface="微软雅黑" pitchFamily="34" charset="-122"/>
                <a:ea typeface="微软雅黑" pitchFamily="34" charset="-122"/>
              </a:rPr>
              <a:t>Gbit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p>
          <a:p>
            <a:pPr marL="285750" indent="-285750">
              <a:lnSpc>
                <a:spcPts val="29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速率往往是指额定速率或标称速率，非</a:t>
            </a:r>
            <a:r>
              <a:rPr lang="zh-CN" altLang="zh-CN" sz="1900" b="1" dirty="0">
                <a:solidFill>
                  <a:srgbClr val="0000FF"/>
                </a:solidFill>
                <a:latin typeface="微软雅黑" pitchFamily="34" charset="-122"/>
                <a:ea typeface="微软雅黑" pitchFamily="34" charset="-122"/>
              </a:rPr>
              <a:t>实际运行速率</a:t>
            </a:r>
            <a:r>
              <a:rPr lang="zh-CN" altLang="en-US" sz="1900" b="1" dirty="0">
                <a:solidFill>
                  <a:srgbClr val="0000FF"/>
                </a:solidFill>
                <a:latin typeface="微软雅黑" pitchFamily="34" charset="-122"/>
                <a:ea typeface="微软雅黑" pitchFamily="34" charset="-122"/>
              </a:rPr>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5"/>
          <p:cNvSpPr>
            <a:spLocks noChangeArrowheads="1"/>
          </p:cNvSpPr>
          <p:nvPr/>
        </p:nvSpPr>
        <p:spPr bwMode="auto">
          <a:xfrm>
            <a:off x="505072" y="612775"/>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5" name="矩形 2"/>
          <p:cNvSpPr>
            <a:spLocks noChangeArrowheads="1"/>
          </p:cNvSpPr>
          <p:nvPr/>
        </p:nvSpPr>
        <p:spPr bwMode="auto">
          <a:xfrm>
            <a:off x="615950" y="571056"/>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带宽</a:t>
            </a:r>
          </a:p>
        </p:txBody>
      </p:sp>
      <p:sp>
        <p:nvSpPr>
          <p:cNvPr id="4" name="矩形 3"/>
          <p:cNvSpPr/>
          <p:nvPr/>
        </p:nvSpPr>
        <p:spPr>
          <a:xfrm>
            <a:off x="505072" y="935038"/>
            <a:ext cx="8133857" cy="2170112"/>
          </a:xfrm>
          <a:prstGeom prst="rect">
            <a:avLst/>
          </a:prstGeom>
        </p:spPr>
        <p:txBody>
          <a:bodyPr wrap="square">
            <a:spAutoFit/>
          </a:bodyPr>
          <a:lstStyle/>
          <a:p>
            <a:pPr fontAlgn="auto">
              <a:lnSpc>
                <a:spcPts val="2700"/>
              </a:lnSpc>
              <a:spcBef>
                <a:spcPts val="0"/>
              </a:spcBef>
              <a:spcAft>
                <a:spcPts val="0"/>
              </a:spcAft>
              <a:defRPr/>
            </a:pPr>
            <a:r>
              <a:rPr lang="zh-CN" altLang="en-US" b="1" dirty="0">
                <a:latin typeface="微软雅黑" pitchFamily="34" charset="-122"/>
                <a:ea typeface="微软雅黑" pitchFamily="34" charset="-122"/>
              </a:rPr>
              <a:t>两种不同意义：</a:t>
            </a:r>
            <a:endParaRPr lang="en-US" altLang="zh-CN" b="1" dirty="0">
              <a:latin typeface="微软雅黑" pitchFamily="34" charset="-122"/>
              <a:ea typeface="微软雅黑" pitchFamily="34" charset="-122"/>
            </a:endParaRPr>
          </a:p>
          <a:p>
            <a:pPr marL="285750" indent="-285750" fontAlgn="auto">
              <a:lnSpc>
                <a:spcPts val="2700"/>
              </a:lnSpc>
              <a:spcBef>
                <a:spcPts val="0"/>
              </a:spcBef>
              <a:spcAft>
                <a:spcPts val="0"/>
              </a:spcAft>
              <a:buClr>
                <a:srgbClr val="0070C0"/>
              </a:buClr>
              <a:buFont typeface="Wingdings" pitchFamily="2" charset="2"/>
              <a:buChar char="l"/>
              <a:defRPr/>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带宽”</a:t>
            </a:r>
            <a:r>
              <a:rPr lang="en-US" altLang="zh-CN" b="1" dirty="0">
                <a:latin typeface="微软雅黑" pitchFamily="34" charset="-122"/>
                <a:ea typeface="微软雅黑" pitchFamily="34" charset="-122"/>
              </a:rPr>
              <a:t>(bandwidth) </a:t>
            </a:r>
            <a:r>
              <a:rPr lang="zh-CN" altLang="en-US" b="1" dirty="0">
                <a:latin typeface="微软雅黑" pitchFamily="34" charset="-122"/>
                <a:ea typeface="微软雅黑" pitchFamily="34" charset="-122"/>
              </a:rPr>
              <a:t>本来是指信号具有的</a:t>
            </a:r>
            <a:r>
              <a:rPr lang="zh-CN" altLang="en-US" b="1" dirty="0">
                <a:solidFill>
                  <a:srgbClr val="0000FF"/>
                </a:solidFill>
                <a:latin typeface="微软雅黑" pitchFamily="34" charset="-122"/>
                <a:ea typeface="微软雅黑" pitchFamily="34" charset="-122"/>
              </a:rPr>
              <a:t>频带宽度</a:t>
            </a:r>
            <a:r>
              <a:rPr lang="zh-CN" altLang="en-US" b="1" dirty="0">
                <a:latin typeface="微软雅黑" pitchFamily="34" charset="-122"/>
                <a:ea typeface="微软雅黑" pitchFamily="34" charset="-122"/>
              </a:rPr>
              <a:t>，其单位是赫（或千赫、兆赫、吉赫等）。</a:t>
            </a:r>
          </a:p>
          <a:p>
            <a:pPr marL="285750" indent="-285750" fontAlgn="auto">
              <a:lnSpc>
                <a:spcPts val="2700"/>
              </a:lnSpc>
              <a:spcBef>
                <a:spcPts val="0"/>
              </a:spcBef>
              <a:spcAft>
                <a:spcPts val="0"/>
              </a:spcAft>
              <a:buClr>
                <a:srgbClr val="0070C0"/>
              </a:buClr>
              <a:buFont typeface="Wingdings" pitchFamily="2" charset="2"/>
              <a:buChar char="l"/>
              <a:defRPr/>
            </a:pPr>
            <a:r>
              <a:rPr lang="zh-CN" altLang="zh-CN" b="1" dirty="0">
                <a:latin typeface="微软雅黑" pitchFamily="34" charset="-122"/>
                <a:ea typeface="微软雅黑" pitchFamily="34" charset="-122"/>
              </a:rPr>
              <a:t>在计算机网络中，带宽用来表示网络中某通道传送数据的能力</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表示在单位时间内网络中的某信道所能通过的“</a:t>
            </a:r>
            <a:r>
              <a:rPr lang="zh-CN" altLang="zh-CN" b="1" dirty="0">
                <a:solidFill>
                  <a:srgbClr val="0000FF"/>
                </a:solidFill>
                <a:latin typeface="微软雅黑" pitchFamily="34" charset="-122"/>
                <a:ea typeface="微软雅黑" pitchFamily="34" charset="-122"/>
              </a:rPr>
              <a:t>最高数据率</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单位是 </a:t>
            </a:r>
            <a:r>
              <a:rPr lang="en-US" altLang="zh-CN" b="1" dirty="0">
                <a:latin typeface="微软雅黑" pitchFamily="34" charset="-122"/>
                <a:ea typeface="微软雅黑" pitchFamily="34" charset="-122"/>
              </a:rPr>
              <a:t>bit/s</a:t>
            </a:r>
            <a:r>
              <a:rPr lang="zh-CN" altLang="en-US" b="1" dirty="0">
                <a:latin typeface="微软雅黑" pitchFamily="34" charset="-122"/>
                <a:ea typeface="微软雅黑" pitchFamily="34" charset="-122"/>
              </a:rPr>
              <a:t>，即</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“比特每秒”。    </a:t>
            </a:r>
          </a:p>
        </p:txBody>
      </p:sp>
      <p:sp>
        <p:nvSpPr>
          <p:cNvPr id="5" name="对角圆角矩形 4"/>
          <p:cNvSpPr/>
          <p:nvPr/>
        </p:nvSpPr>
        <p:spPr>
          <a:xfrm>
            <a:off x="616085" y="3040873"/>
            <a:ext cx="7853464" cy="136430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360" name="矩形 5"/>
          <p:cNvSpPr>
            <a:spLocks noChangeArrowheads="1"/>
          </p:cNvSpPr>
          <p:nvPr/>
        </p:nvSpPr>
        <p:spPr bwMode="auto">
          <a:xfrm>
            <a:off x="1042417" y="3171825"/>
            <a:ext cx="7041134"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b="1" dirty="0">
                <a:solidFill>
                  <a:schemeClr val="bg1"/>
                </a:solidFill>
                <a:latin typeface="微软雅黑" pitchFamily="34" charset="-122"/>
                <a:ea typeface="微软雅黑" pitchFamily="34" charset="-122"/>
              </a:rPr>
              <a:t>在“带宽”的上述两种表述中，前者为</a:t>
            </a:r>
            <a:r>
              <a:rPr lang="zh-CN" altLang="zh-CN" b="1" dirty="0">
                <a:solidFill>
                  <a:srgbClr val="FFFF00"/>
                </a:solidFill>
                <a:latin typeface="微软雅黑" pitchFamily="34" charset="-122"/>
                <a:ea typeface="微软雅黑" pitchFamily="34" charset="-122"/>
              </a:rPr>
              <a:t>频域</a:t>
            </a:r>
            <a:r>
              <a:rPr lang="zh-CN" altLang="zh-CN" b="1" dirty="0">
                <a:solidFill>
                  <a:schemeClr val="bg1"/>
                </a:solidFill>
                <a:latin typeface="微软雅黑" pitchFamily="34" charset="-122"/>
                <a:ea typeface="微软雅黑" pitchFamily="34" charset="-122"/>
              </a:rPr>
              <a:t>称谓，而后者为</a:t>
            </a:r>
            <a:r>
              <a:rPr lang="zh-CN" altLang="zh-CN" b="1" dirty="0">
                <a:solidFill>
                  <a:srgbClr val="FFFF00"/>
                </a:solidFill>
                <a:latin typeface="微软雅黑" pitchFamily="34" charset="-122"/>
                <a:ea typeface="微软雅黑" pitchFamily="34" charset="-122"/>
              </a:rPr>
              <a:t>时域</a:t>
            </a:r>
            <a:r>
              <a:rPr lang="zh-CN" altLang="zh-CN" b="1" dirty="0">
                <a:solidFill>
                  <a:schemeClr val="bg1"/>
                </a:solidFill>
                <a:latin typeface="微软雅黑" pitchFamily="34" charset="-122"/>
                <a:ea typeface="微软雅黑" pitchFamily="34" charset="-122"/>
              </a:rPr>
              <a:t>称谓，其本质是相同的。也就是说，一条通信链路的“带宽”越宽，其所能传输的“最高数据率”也越高。</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505070" y="1507615"/>
            <a:ext cx="813385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1381"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1382"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数字信号流随时间的变化</a:t>
            </a:r>
          </a:p>
        </p:txBody>
      </p:sp>
      <p:sp>
        <p:nvSpPr>
          <p:cNvPr id="101383" name="Rectangle 68"/>
          <p:cNvSpPr>
            <a:spLocks noChangeArrowheads="1"/>
          </p:cNvSpPr>
          <p:nvPr/>
        </p:nvSpPr>
        <p:spPr bwMode="auto">
          <a:xfrm>
            <a:off x="505071" y="1093788"/>
            <a:ext cx="7934079"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en-US" sz="2000" b="1" dirty="0">
                <a:latin typeface="微软雅黑" pitchFamily="34" charset="-122"/>
                <a:ea typeface="微软雅黑" pitchFamily="34" charset="-122"/>
              </a:rPr>
              <a:t>在</a:t>
            </a:r>
            <a:r>
              <a:rPr lang="zh-CN" altLang="en-US" sz="2000" b="1" dirty="0">
                <a:solidFill>
                  <a:srgbClr val="0000FF"/>
                </a:solidFill>
                <a:latin typeface="微软雅黑" pitchFamily="34" charset="-122"/>
                <a:ea typeface="微软雅黑" pitchFamily="34" charset="-122"/>
              </a:rPr>
              <a:t>时间轴</a:t>
            </a:r>
            <a:r>
              <a:rPr lang="zh-CN" altLang="en-US" sz="2000" b="1" dirty="0">
                <a:latin typeface="微软雅黑" pitchFamily="34" charset="-122"/>
                <a:ea typeface="微软雅黑" pitchFamily="34" charset="-122"/>
              </a:rPr>
              <a:t>上信号的宽度随带宽的增大而变窄。     </a:t>
            </a:r>
          </a:p>
        </p:txBody>
      </p:sp>
      <p:grpSp>
        <p:nvGrpSpPr>
          <p:cNvPr id="5" name="Group 33"/>
          <p:cNvGrpSpPr>
            <a:grpSpLocks/>
          </p:cNvGrpSpPr>
          <p:nvPr/>
        </p:nvGrpSpPr>
        <p:grpSpPr bwMode="auto">
          <a:xfrm>
            <a:off x="1336675" y="1643063"/>
            <a:ext cx="6488113" cy="1204912"/>
            <a:chOff x="204" y="1799"/>
            <a:chExt cx="5399" cy="1085"/>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3" name="Freeform 8"/>
            <p:cNvSpPr>
              <a:spLocks/>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4" name="Freeform 9"/>
            <p:cNvSpPr>
              <a:spLocks/>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7" name="Text Box 14"/>
            <p:cNvSpPr txBox="1">
              <a:spLocks noChangeArrowheads="1"/>
            </p:cNvSpPr>
            <p:nvPr/>
          </p:nvSpPr>
          <p:spPr bwMode="auto">
            <a:xfrm>
              <a:off x="2564" y="2634"/>
              <a:ext cx="1067"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408" name="Text Box 15"/>
            <p:cNvSpPr txBox="1">
              <a:spLocks noChangeArrowheads="1"/>
            </p:cNvSpPr>
            <p:nvPr/>
          </p:nvSpPr>
          <p:spPr bwMode="auto">
            <a:xfrm>
              <a:off x="5193" y="208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409" name="Text Box 27"/>
            <p:cNvSpPr txBox="1">
              <a:spLocks noChangeArrowheads="1"/>
            </p:cNvSpPr>
            <p:nvPr/>
          </p:nvSpPr>
          <p:spPr bwMode="auto">
            <a:xfrm>
              <a:off x="1440" y="2137"/>
              <a:ext cx="33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333399"/>
                  </a:solidFill>
                  <a:latin typeface="微软雅黑" pitchFamily="34" charset="-122"/>
                  <a:ea typeface="微软雅黑" pitchFamily="34" charset="-122"/>
                </a:rPr>
                <a:t>1         0        1         0           1                               1</a:t>
              </a:r>
            </a:p>
          </p:txBody>
        </p:sp>
        <p:sp>
          <p:nvSpPr>
            <p:cNvPr id="101410" name="Text Box 12"/>
            <p:cNvSpPr txBox="1">
              <a:spLocks noChangeArrowheads="1"/>
            </p:cNvSpPr>
            <p:nvPr/>
          </p:nvSpPr>
          <p:spPr bwMode="auto">
            <a:xfrm>
              <a:off x="2235" y="1799"/>
              <a:ext cx="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1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411" name="Text Box 31"/>
            <p:cNvSpPr txBox="1">
              <a:spLocks noChangeArrowheads="1"/>
            </p:cNvSpPr>
            <p:nvPr/>
          </p:nvSpPr>
          <p:spPr bwMode="auto">
            <a:xfrm>
              <a:off x="204" y="2115"/>
              <a:ext cx="937" cy="527"/>
            </a:xfrm>
            <a:prstGeom prst="rect">
              <a:avLst/>
            </a:prstGeom>
            <a:solidFill>
              <a:srgbClr val="1956B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1 Mbit/s </a:t>
              </a:r>
            </a:p>
          </p:txBody>
        </p:sp>
      </p:grpSp>
      <p:grpSp>
        <p:nvGrpSpPr>
          <p:cNvPr id="18" name="Group 34"/>
          <p:cNvGrpSpPr>
            <a:grpSpLocks/>
          </p:cNvGrpSpPr>
          <p:nvPr/>
        </p:nvGrpSpPr>
        <p:grpSpPr bwMode="auto">
          <a:xfrm>
            <a:off x="1336675" y="2984500"/>
            <a:ext cx="6454775" cy="1281113"/>
            <a:chOff x="204" y="2913"/>
            <a:chExt cx="5372" cy="1155"/>
          </a:xfrm>
        </p:grpSpPr>
        <p:sp>
          <p:nvSpPr>
            <p:cNvPr id="101386" name="Freeform 7"/>
            <p:cNvSpPr>
              <a:spLocks/>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7" name="Freeform 10"/>
            <p:cNvSpPr>
              <a:spLocks/>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9" name="Text Box 17"/>
            <p:cNvSpPr txBox="1">
              <a:spLocks noChangeArrowheads="1"/>
            </p:cNvSpPr>
            <p:nvPr/>
          </p:nvSpPr>
          <p:spPr bwMode="auto">
            <a:xfrm>
              <a:off x="5166" y="327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时间</a:t>
              </a:r>
              <a:endParaRPr kumimoji="1" lang="zh-CN" altLang="en-US" sz="1400" b="1">
                <a:latin typeface="微软雅黑" pitchFamily="34" charset="-122"/>
                <a:ea typeface="微软雅黑"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3" name="Text Box 21"/>
            <p:cNvSpPr txBox="1">
              <a:spLocks noChangeArrowheads="1"/>
            </p:cNvSpPr>
            <p:nvPr/>
          </p:nvSpPr>
          <p:spPr bwMode="auto">
            <a:xfrm>
              <a:off x="2510" y="3818"/>
              <a:ext cx="1294"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a:latin typeface="微软雅黑" pitchFamily="34" charset="-122"/>
                  <a:ea typeface="微软雅黑" pitchFamily="34" charset="-122"/>
                </a:rPr>
                <a:t>每</a:t>
              </a:r>
              <a:r>
                <a:rPr kumimoji="1" lang="zh-CN" altLang="en-US" sz="1200" b="1">
                  <a:latin typeface="微软雅黑" pitchFamily="34" charset="-122"/>
                  <a:ea typeface="微软雅黑" pitchFamily="34" charset="-122"/>
                  <a:sym typeface="Symbol" pitchFamily="18" charset="2"/>
                </a:rPr>
                <a:t>秒 </a:t>
              </a:r>
              <a:r>
                <a:rPr kumimoji="1" lang="en-US" altLang="zh-CN" sz="1200" b="1">
                  <a:latin typeface="微软雅黑" pitchFamily="34" charset="-122"/>
                  <a:ea typeface="微软雅黑" pitchFamily="34" charset="-122"/>
                  <a:sym typeface="Symbol" pitchFamily="18" charset="2"/>
                </a:rPr>
                <a:t>4  10</a:t>
              </a:r>
              <a:r>
                <a:rPr kumimoji="1" lang="en-US" altLang="zh-CN" sz="1200" b="1" baseline="30000">
                  <a:latin typeface="微软雅黑" pitchFamily="34" charset="-122"/>
                  <a:ea typeface="微软雅黑" pitchFamily="34" charset="-122"/>
                  <a:sym typeface="Symbol" pitchFamily="18" charset="2"/>
                </a:rPr>
                <a:t>6 </a:t>
              </a:r>
              <a:r>
                <a:rPr kumimoji="1" lang="zh-CN" altLang="en-US" sz="1200" b="1">
                  <a:latin typeface="微软雅黑" pitchFamily="34" charset="-122"/>
                  <a:ea typeface="微软雅黑" pitchFamily="34" charset="-122"/>
                  <a:sym typeface="Symbol" pitchFamily="18" charset="2"/>
                </a:rPr>
                <a:t>个比特</a:t>
              </a:r>
              <a:endParaRPr kumimoji="1" lang="zh-CN" altLang="en-US" sz="1200" b="1">
                <a:latin typeface="微软雅黑" pitchFamily="34" charset="-122"/>
                <a:ea typeface="微软雅黑"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8" name="Text Box 26"/>
            <p:cNvSpPr txBox="1">
              <a:spLocks noChangeArrowheads="1"/>
            </p:cNvSpPr>
            <p:nvPr/>
          </p:nvSpPr>
          <p:spPr bwMode="auto">
            <a:xfrm>
              <a:off x="2018" y="2913"/>
              <a:ext cx="6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solidFill>
                    <a:srgbClr val="0000FF"/>
                  </a:solidFill>
                  <a:latin typeface="微软雅黑" pitchFamily="34" charset="-122"/>
                  <a:ea typeface="微软雅黑" pitchFamily="34" charset="-122"/>
                </a:rPr>
                <a:t>0.25 </a:t>
              </a:r>
              <a:r>
                <a:rPr kumimoji="1" lang="en-US" altLang="zh-CN" sz="1200" b="1">
                  <a:solidFill>
                    <a:srgbClr val="0000FF"/>
                  </a:solidFill>
                  <a:latin typeface="微软雅黑" pitchFamily="34" charset="-122"/>
                  <a:ea typeface="微软雅黑" pitchFamily="34" charset="-122"/>
                  <a:sym typeface="Symbol" pitchFamily="18" charset="2"/>
                </a:rPr>
                <a:t>s</a:t>
              </a:r>
              <a:endParaRPr kumimoji="1" lang="en-US" altLang="zh-CN" sz="1200" b="1">
                <a:solidFill>
                  <a:srgbClr val="0000FF"/>
                </a:solidFill>
                <a:latin typeface="微软雅黑" pitchFamily="34" charset="-122"/>
                <a:ea typeface="微软雅黑" pitchFamily="34" charset="-122"/>
              </a:endParaRPr>
            </a:p>
          </p:txBody>
        </p:sp>
        <p:sp>
          <p:nvSpPr>
            <p:cNvPr id="101399" name="Text Box 32"/>
            <p:cNvSpPr txBox="1">
              <a:spLocks noChangeArrowheads="1"/>
            </p:cNvSpPr>
            <p:nvPr/>
          </p:nvSpPr>
          <p:spPr bwMode="auto">
            <a:xfrm>
              <a:off x="204" y="3269"/>
              <a:ext cx="937" cy="527"/>
            </a:xfrm>
            <a:prstGeom prst="rect">
              <a:avLst/>
            </a:prstGeom>
            <a:solidFill>
              <a:srgbClr val="33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带宽为</a:t>
              </a:r>
            </a:p>
            <a:p>
              <a:r>
                <a:rPr lang="en-US" altLang="zh-CN" sz="1600" b="1">
                  <a:solidFill>
                    <a:schemeClr val="bg1"/>
                  </a:solidFill>
                  <a:latin typeface="微软雅黑" pitchFamily="34" charset="-122"/>
                  <a:ea typeface="微软雅黑" pitchFamily="34" charset="-122"/>
                </a:rPr>
                <a:t>4 Mbit/s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with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1.1.1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0537279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5"/>
          <p:cNvSpPr>
            <a:spLocks noChangeArrowheads="1"/>
          </p:cNvSpPr>
          <p:nvPr/>
        </p:nvSpPr>
        <p:spPr bwMode="auto">
          <a:xfrm>
            <a:off x="505072" y="1316609"/>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矩形 2"/>
          <p:cNvSpPr>
            <a:spLocks noChangeArrowheads="1"/>
          </p:cNvSpPr>
          <p:nvPr/>
        </p:nvSpPr>
        <p:spPr bwMode="auto">
          <a:xfrm>
            <a:off x="615950" y="1274890"/>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吞吐量</a:t>
            </a:r>
          </a:p>
        </p:txBody>
      </p:sp>
      <p:sp>
        <p:nvSpPr>
          <p:cNvPr id="102404" name="矩形 3"/>
          <p:cNvSpPr>
            <a:spLocks noChangeArrowheads="1"/>
          </p:cNvSpPr>
          <p:nvPr/>
        </p:nvSpPr>
        <p:spPr bwMode="auto">
          <a:xfrm>
            <a:off x="505072" y="1638872"/>
            <a:ext cx="8133857"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 </a:t>
            </a:r>
            <a:r>
              <a:rPr lang="en-US" altLang="zh-CN" sz="2000" b="1" dirty="0">
                <a:latin typeface="微软雅黑" pitchFamily="34" charset="-122"/>
                <a:ea typeface="微软雅黑" pitchFamily="34" charset="-122"/>
              </a:rPr>
              <a:t>(throughput) </a:t>
            </a:r>
            <a:r>
              <a:rPr lang="zh-CN" altLang="en-US" sz="2000" b="1" dirty="0">
                <a:latin typeface="微软雅黑" pitchFamily="34" charset="-122"/>
                <a:ea typeface="微软雅黑" pitchFamily="34" charset="-122"/>
              </a:rPr>
              <a:t>表示在单位时间内通过某个网络（或信道、接口）的数据量。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吞吐量更经常地用于对现实世界中的网络的一种测量，以便知道</a:t>
            </a:r>
            <a:r>
              <a:rPr lang="zh-CN" altLang="en-US" sz="2000" b="1" dirty="0">
                <a:solidFill>
                  <a:srgbClr val="0000FF"/>
                </a:solidFill>
                <a:latin typeface="微软雅黑" pitchFamily="34" charset="-122"/>
                <a:ea typeface="微软雅黑" pitchFamily="34" charset="-122"/>
              </a:rPr>
              <a:t>实际上到底有多少数据量能够通过网络</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吞吐量受网络的带宽或网络的额定速率的限制。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矩形 2"/>
          <p:cNvSpPr>
            <a:spLocks noChangeArrowheads="1"/>
          </p:cNvSpPr>
          <p:nvPr/>
        </p:nvSpPr>
        <p:spPr bwMode="auto">
          <a:xfrm>
            <a:off x="514216" y="588899"/>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
        <p:nvSpPr>
          <p:cNvPr id="103428" name="矩形 3"/>
          <p:cNvSpPr>
            <a:spLocks noChangeArrowheads="1"/>
          </p:cNvSpPr>
          <p:nvPr/>
        </p:nvSpPr>
        <p:spPr bwMode="auto">
          <a:xfrm>
            <a:off x="514216" y="963613"/>
            <a:ext cx="812471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时延</a:t>
            </a:r>
            <a:r>
              <a:rPr lang="en-US" altLang="zh-CN" sz="2000" b="1" dirty="0">
                <a:latin typeface="微软雅黑" pitchFamily="34" charset="-122"/>
                <a:ea typeface="微软雅黑" pitchFamily="34" charset="-122"/>
              </a:rPr>
              <a:t> (delay </a:t>
            </a:r>
            <a:r>
              <a:rPr lang="zh-CN" altLang="zh-CN"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 latency) </a:t>
            </a:r>
            <a:r>
              <a:rPr lang="zh-CN" altLang="zh-CN" sz="2000" b="1" dirty="0">
                <a:latin typeface="微软雅黑" pitchFamily="34" charset="-122"/>
                <a:ea typeface="微软雅黑" pitchFamily="34" charset="-122"/>
              </a:rPr>
              <a:t>是指数据（一个报文或分组，甚至比特）从网络（或链路）的一端传送到另一端所需的时间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有时也称为</a:t>
            </a:r>
            <a:r>
              <a:rPr lang="zh-CN" altLang="zh-CN" sz="2000" b="1" dirty="0">
                <a:solidFill>
                  <a:srgbClr val="0000FF"/>
                </a:solidFill>
                <a:latin typeface="微软雅黑" pitchFamily="34" charset="-122"/>
                <a:ea typeface="微软雅黑" pitchFamily="34" charset="-122"/>
              </a:rPr>
              <a:t>延迟</a:t>
            </a:r>
            <a:r>
              <a:rPr lang="zh-CN" altLang="zh-CN" sz="2000" b="1" dirty="0">
                <a:latin typeface="微软雅黑" pitchFamily="34" charset="-122"/>
                <a:ea typeface="微软雅黑" pitchFamily="34" charset="-122"/>
              </a:rPr>
              <a:t>或迟延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网络中的时延由以下几个不同的部分组成</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发送时延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传播时延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处理时延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排队时延</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5"/>
          <p:cNvSpPr>
            <a:spLocks noChangeArrowheads="1"/>
          </p:cNvSpPr>
          <p:nvPr/>
        </p:nvSpPr>
        <p:spPr bwMode="auto">
          <a:xfrm>
            <a:off x="505071" y="613601"/>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1" name="矩形 2"/>
          <p:cNvSpPr>
            <a:spLocks noChangeArrowheads="1"/>
          </p:cNvSpPr>
          <p:nvPr/>
        </p:nvSpPr>
        <p:spPr bwMode="auto">
          <a:xfrm>
            <a:off x="542608" y="561150"/>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
        <p:nvSpPr>
          <p:cNvPr id="104452" name="矩形 3"/>
          <p:cNvSpPr>
            <a:spLocks noChangeArrowheads="1"/>
          </p:cNvSpPr>
          <p:nvPr/>
        </p:nvSpPr>
        <p:spPr bwMode="auto">
          <a:xfrm>
            <a:off x="542608" y="935863"/>
            <a:ext cx="8096320"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a:pPr>
            <a:r>
              <a:rPr lang="zh-CN" altLang="en-US" sz="2000" b="1" dirty="0">
                <a:solidFill>
                  <a:srgbClr val="0000FF"/>
                </a:solidFill>
                <a:latin typeface="微软雅黑" pitchFamily="34" charset="-122"/>
                <a:ea typeface="微软雅黑" pitchFamily="34" charset="-122"/>
              </a:rPr>
              <a:t>发送时延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传输时延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发送数据时，数据帧从结点进入到传输媒体所需要的时间。</a:t>
            </a: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也就是从发送数据帧的第一个比特算起，到该帧的最后一个比特发送完毕所需的时间。 </a:t>
            </a:r>
          </a:p>
        </p:txBody>
      </p:sp>
      <p:grpSp>
        <p:nvGrpSpPr>
          <p:cNvPr id="5" name="组合 4"/>
          <p:cNvGrpSpPr>
            <a:grpSpLocks/>
          </p:cNvGrpSpPr>
          <p:nvPr/>
        </p:nvGrpSpPr>
        <p:grpSpPr bwMode="auto">
          <a:xfrm>
            <a:off x="542608" y="3076639"/>
            <a:ext cx="8096320" cy="1225550"/>
            <a:chOff x="1183014" y="4320061"/>
            <a:chExt cx="6799698" cy="1225550"/>
          </a:xfrm>
        </p:grpSpPr>
        <p:sp>
          <p:nvSpPr>
            <p:cNvPr id="6" name="Rectangle 14"/>
            <p:cNvSpPr>
              <a:spLocks noChangeArrowheads="1"/>
            </p:cNvSpPr>
            <p:nvPr/>
          </p:nvSpPr>
          <p:spPr bwMode="auto">
            <a:xfrm>
              <a:off x="1183014" y="4320061"/>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4457" name="组合 6"/>
            <p:cNvGrpSpPr>
              <a:grpSpLocks/>
            </p:cNvGrpSpPr>
            <p:nvPr/>
          </p:nvGrpSpPr>
          <p:grpSpPr bwMode="auto">
            <a:xfrm>
              <a:off x="2386153" y="4518210"/>
              <a:ext cx="4620975" cy="847785"/>
              <a:chOff x="2386153" y="4370700"/>
              <a:chExt cx="4620975" cy="847785"/>
            </a:xfrm>
          </p:grpSpPr>
          <p:sp>
            <p:nvSpPr>
              <p:cNvPr id="104458" name="Text Box 9"/>
              <p:cNvSpPr txBox="1">
                <a:spLocks noChangeArrowheads="1"/>
              </p:cNvSpPr>
              <p:nvPr/>
            </p:nvSpPr>
            <p:spPr bwMode="auto">
              <a:xfrm>
                <a:off x="2386153" y="460247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发送时延 </a:t>
                </a:r>
                <a:r>
                  <a:rPr lang="en-US" altLang="zh-CN" sz="2000" b="1">
                    <a:solidFill>
                      <a:schemeClr val="bg1"/>
                    </a:solidFill>
                    <a:latin typeface="微软雅黑" pitchFamily="34" charset="-122"/>
                    <a:ea typeface="微软雅黑" pitchFamily="34" charset="-122"/>
                  </a:rPr>
                  <a:t>= </a:t>
                </a:r>
              </a:p>
            </p:txBody>
          </p:sp>
          <p:sp>
            <p:nvSpPr>
              <p:cNvPr id="104459" name="Text Box 10"/>
              <p:cNvSpPr txBox="1">
                <a:spLocks noChangeArrowheads="1"/>
              </p:cNvSpPr>
              <p:nvPr/>
            </p:nvSpPr>
            <p:spPr bwMode="auto">
              <a:xfrm>
                <a:off x="4333881" y="4370700"/>
                <a:ext cx="23326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数据帧长度（</a:t>
                </a:r>
                <a:r>
                  <a:rPr lang="en-US" altLang="zh-CN" sz="2000" b="1" dirty="0">
                    <a:solidFill>
                      <a:schemeClr val="bg1"/>
                    </a:solidFill>
                    <a:latin typeface="微软雅黑" pitchFamily="34" charset="-122"/>
                    <a:ea typeface="微软雅黑" pitchFamily="34" charset="-122"/>
                  </a:rPr>
                  <a:t>bit</a:t>
                </a:r>
                <a:r>
                  <a:rPr lang="zh-CN" altLang="en-US" sz="2000" b="1" dirty="0">
                    <a:solidFill>
                      <a:schemeClr val="bg1"/>
                    </a:solidFill>
                    <a:latin typeface="微软雅黑" pitchFamily="34" charset="-122"/>
                    <a:ea typeface="微软雅黑" pitchFamily="34" charset="-122"/>
                  </a:rPr>
                  <a:t>）</a:t>
                </a:r>
              </a:p>
            </p:txBody>
          </p:sp>
          <p:sp>
            <p:nvSpPr>
              <p:cNvPr id="104460" name="Text Box 11"/>
              <p:cNvSpPr txBox="1">
                <a:spLocks noChangeArrowheads="1"/>
              </p:cNvSpPr>
              <p:nvPr/>
            </p:nvSpPr>
            <p:spPr bwMode="auto">
              <a:xfrm>
                <a:off x="4337429" y="4818375"/>
                <a:ext cx="23246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发送速率（</a:t>
                </a:r>
                <a:r>
                  <a:rPr lang="en-US" altLang="zh-CN" sz="2000" b="1" dirty="0">
                    <a:solidFill>
                      <a:schemeClr val="bg1"/>
                    </a:solidFill>
                    <a:latin typeface="微软雅黑" pitchFamily="34" charset="-122"/>
                    <a:ea typeface="微软雅黑" pitchFamily="34" charset="-122"/>
                  </a:rPr>
                  <a:t>bit/s</a:t>
                </a:r>
                <a:r>
                  <a:rPr lang="zh-CN" altLang="en-US" sz="2000" b="1" dirty="0">
                    <a:solidFill>
                      <a:schemeClr val="bg1"/>
                    </a:solidFill>
                    <a:latin typeface="微软雅黑" pitchFamily="34" charset="-122"/>
                    <a:ea typeface="微软雅黑" pitchFamily="34" charset="-122"/>
                  </a:rPr>
                  <a:t>）</a:t>
                </a:r>
              </a:p>
            </p:txBody>
          </p:sp>
          <p:sp>
            <p:nvSpPr>
              <p:cNvPr id="104461" name="Line 12"/>
              <p:cNvSpPr>
                <a:spLocks noChangeShapeType="1"/>
              </p:cNvSpPr>
              <p:nvPr/>
            </p:nvSpPr>
            <p:spPr bwMode="auto">
              <a:xfrm>
                <a:off x="3780428" y="4805675"/>
                <a:ext cx="32267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542608" y="1099503"/>
            <a:ext cx="809632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2"/>
            </a:pPr>
            <a:r>
              <a:rPr lang="zh-CN" altLang="en-US" sz="2000" b="1" dirty="0">
                <a:solidFill>
                  <a:srgbClr val="0000FF"/>
                </a:solidFill>
                <a:latin typeface="微软雅黑" pitchFamily="34" charset="-122"/>
                <a:ea typeface="微软雅黑" pitchFamily="34" charset="-122"/>
              </a:rPr>
              <a:t>传播时延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电磁波在信道中需要传播一定的距离而花费的时间。 </a:t>
            </a:r>
          </a:p>
          <a:p>
            <a:pPr marL="633413"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发送时延与传播时延</a:t>
            </a:r>
            <a:r>
              <a:rPr lang="zh-CN" altLang="zh-CN" sz="2000" b="1" dirty="0">
                <a:solidFill>
                  <a:srgbClr val="0000FF"/>
                </a:solidFill>
                <a:latin typeface="微软雅黑" pitchFamily="34" charset="-122"/>
                <a:ea typeface="微软雅黑" pitchFamily="34" charset="-122"/>
              </a:rPr>
              <a:t>有本质上的不同</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信号</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和信号在信道上的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完全不同</a:t>
            </a:r>
            <a:r>
              <a:rPr lang="zh-CN" altLang="en-US" sz="2000" b="1" dirty="0">
                <a:latin typeface="微软雅黑" pitchFamily="34" charset="-122"/>
                <a:ea typeface="微软雅黑" pitchFamily="34" charset="-122"/>
              </a:rPr>
              <a:t>的概念。 </a:t>
            </a:r>
          </a:p>
        </p:txBody>
      </p:sp>
      <p:grpSp>
        <p:nvGrpSpPr>
          <p:cNvPr id="12" name="组合 11"/>
          <p:cNvGrpSpPr>
            <a:grpSpLocks/>
          </p:cNvGrpSpPr>
          <p:nvPr/>
        </p:nvGrpSpPr>
        <p:grpSpPr bwMode="auto">
          <a:xfrm>
            <a:off x="542608" y="2934970"/>
            <a:ext cx="8096320" cy="1225550"/>
            <a:chOff x="1183014" y="4070689"/>
            <a:chExt cx="6799698" cy="1225550"/>
          </a:xfrm>
        </p:grpSpPr>
        <p:sp>
          <p:nvSpPr>
            <p:cNvPr id="13" name="Rectangle 14"/>
            <p:cNvSpPr>
              <a:spLocks noChangeArrowheads="1"/>
            </p:cNvSpPr>
            <p:nvPr/>
          </p:nvSpPr>
          <p:spPr bwMode="auto">
            <a:xfrm>
              <a:off x="1183014" y="4070689"/>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5481" name="组合 13"/>
            <p:cNvGrpSpPr>
              <a:grpSpLocks/>
            </p:cNvGrpSpPr>
            <p:nvPr/>
          </p:nvGrpSpPr>
          <p:grpSpPr bwMode="auto">
            <a:xfrm>
              <a:off x="1844781" y="4232354"/>
              <a:ext cx="5572033" cy="857019"/>
              <a:chOff x="1998609" y="4343452"/>
              <a:chExt cx="5572033" cy="857019"/>
            </a:xfrm>
          </p:grpSpPr>
          <p:sp>
            <p:nvSpPr>
              <p:cNvPr id="105482" name="Text Box 9"/>
              <p:cNvSpPr txBox="1">
                <a:spLocks noChangeArrowheads="1"/>
              </p:cNvSpPr>
              <p:nvPr/>
            </p:nvSpPr>
            <p:spPr bwMode="auto">
              <a:xfrm>
                <a:off x="1998609" y="455468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传播时延 </a:t>
                </a:r>
                <a:r>
                  <a:rPr lang="en-US" altLang="zh-CN" sz="2000" b="1">
                    <a:solidFill>
                      <a:schemeClr val="bg1"/>
                    </a:solidFill>
                    <a:latin typeface="微软雅黑" pitchFamily="34" charset="-122"/>
                    <a:ea typeface="微软雅黑" pitchFamily="34" charset="-122"/>
                  </a:rPr>
                  <a:t>= </a:t>
                </a:r>
              </a:p>
            </p:txBody>
          </p:sp>
          <p:sp>
            <p:nvSpPr>
              <p:cNvPr id="105483" name="Text Box 10"/>
              <p:cNvSpPr txBox="1">
                <a:spLocks noChangeArrowheads="1"/>
              </p:cNvSpPr>
              <p:nvPr/>
            </p:nvSpPr>
            <p:spPr bwMode="auto">
              <a:xfrm>
                <a:off x="4527837" y="4343452"/>
                <a:ext cx="198002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信道长度（米）</a:t>
                </a:r>
              </a:p>
            </p:txBody>
          </p:sp>
          <p:sp>
            <p:nvSpPr>
              <p:cNvPr id="105484"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信号在信道上的传播速率（米</a:t>
                </a: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秒）</a:t>
                </a:r>
              </a:p>
            </p:txBody>
          </p:sp>
          <p:sp>
            <p:nvSpPr>
              <p:cNvPr id="105485" name="Line 12"/>
              <p:cNvSpPr>
                <a:spLocks noChangeShapeType="1"/>
              </p:cNvSpPr>
              <p:nvPr/>
            </p:nvSpPr>
            <p:spPr bwMode="auto">
              <a:xfrm>
                <a:off x="3429459" y="4759955"/>
                <a:ext cx="384241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AutoShape 5"/>
          <p:cNvSpPr>
            <a:spLocks noChangeArrowheads="1"/>
          </p:cNvSpPr>
          <p:nvPr/>
        </p:nvSpPr>
        <p:spPr bwMode="auto">
          <a:xfrm>
            <a:off x="505071" y="77819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矩形 2"/>
          <p:cNvSpPr>
            <a:spLocks noChangeArrowheads="1"/>
          </p:cNvSpPr>
          <p:nvPr/>
        </p:nvSpPr>
        <p:spPr bwMode="auto">
          <a:xfrm>
            <a:off x="542608" y="725742"/>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矩形 3"/>
          <p:cNvSpPr>
            <a:spLocks noChangeArrowheads="1"/>
          </p:cNvSpPr>
          <p:nvPr/>
        </p:nvSpPr>
        <p:spPr bwMode="auto">
          <a:xfrm>
            <a:off x="542608" y="1348674"/>
            <a:ext cx="8096320"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3"/>
            </a:pPr>
            <a:r>
              <a:rPr lang="zh-CN" altLang="en-US" sz="2000" b="1" dirty="0">
                <a:solidFill>
                  <a:srgbClr val="0000FF"/>
                </a:solidFill>
                <a:latin typeface="微软雅黑" pitchFamily="34" charset="-122"/>
                <a:ea typeface="微软雅黑" pitchFamily="34" charset="-122"/>
              </a:rPr>
              <a:t>处理时延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zh-CN" sz="2000" b="1" dirty="0">
                <a:latin typeface="微软雅黑" pitchFamily="34" charset="-122"/>
                <a:ea typeface="微软雅黑" pitchFamily="34" charset="-122"/>
              </a:rPr>
              <a:t>主机或路由器</a:t>
            </a:r>
            <a:r>
              <a:rPr lang="zh-CN" altLang="en-US" sz="2000" b="1" dirty="0">
                <a:latin typeface="微软雅黑" pitchFamily="34" charset="-122"/>
                <a:ea typeface="微软雅黑" pitchFamily="34" charset="-122"/>
              </a:rPr>
              <a:t>在收到分组时，为处理分组（例如分析</a:t>
            </a:r>
            <a:r>
              <a:rPr lang="zh-CN" altLang="zh-CN" sz="2000" b="1" dirty="0">
                <a:latin typeface="微软雅黑" pitchFamily="34" charset="-122"/>
                <a:ea typeface="微软雅黑" pitchFamily="34" charset="-122"/>
              </a:rPr>
              <a:t>首部、提取数据、差错检验或查找路由</a:t>
            </a:r>
            <a:r>
              <a:rPr lang="zh-CN" altLang="en-US" sz="2000" b="1" dirty="0">
                <a:latin typeface="微软雅黑" pitchFamily="34" charset="-122"/>
                <a:ea typeface="微软雅黑" pitchFamily="34" charset="-122"/>
              </a:rPr>
              <a:t>）所花费的时间。 </a:t>
            </a:r>
          </a:p>
          <a:p>
            <a:pPr marL="457200" indent="-457200">
              <a:lnSpc>
                <a:spcPts val="3300"/>
              </a:lnSpc>
              <a:buClr>
                <a:srgbClr val="0070C0"/>
              </a:buClr>
              <a:buFont typeface="+mj-ea"/>
              <a:buAutoNum type="circleNumDbPlain" startAt="4"/>
            </a:pPr>
            <a:r>
              <a:rPr lang="zh-CN" altLang="en-US" sz="2000" b="1" dirty="0">
                <a:solidFill>
                  <a:srgbClr val="0000FF"/>
                </a:solidFill>
                <a:latin typeface="微软雅黑" pitchFamily="34" charset="-122"/>
                <a:ea typeface="微软雅黑" pitchFamily="34" charset="-122"/>
              </a:rPr>
              <a:t>排队时延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分组在路由器输入输出队列中</a:t>
            </a:r>
            <a:r>
              <a:rPr lang="zh-CN" altLang="en-US" sz="2000" b="1" dirty="0">
                <a:solidFill>
                  <a:srgbClr val="0000FF"/>
                </a:solidFill>
                <a:latin typeface="微软雅黑" pitchFamily="34" charset="-122"/>
                <a:ea typeface="微软雅黑" pitchFamily="34" charset="-122"/>
              </a:rPr>
              <a:t>排队等待处理</a:t>
            </a:r>
            <a:r>
              <a:rPr lang="zh-CN" altLang="en-US" sz="2000" b="1" dirty="0">
                <a:latin typeface="微软雅黑" pitchFamily="34" charset="-122"/>
                <a:ea typeface="微软雅黑" pitchFamily="34" charset="-122"/>
              </a:rPr>
              <a:t>所经历的时延。</a:t>
            </a:r>
          </a:p>
          <a:p>
            <a:pPr marL="628650"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排队时延的长短往往取决于网络中当时的通信量。</a:t>
            </a:r>
          </a:p>
        </p:txBody>
      </p:sp>
      <p:sp>
        <p:nvSpPr>
          <p:cNvPr id="5" name="AutoShape 5"/>
          <p:cNvSpPr>
            <a:spLocks noChangeArrowheads="1"/>
          </p:cNvSpPr>
          <p:nvPr/>
        </p:nvSpPr>
        <p:spPr bwMode="auto">
          <a:xfrm>
            <a:off x="505071" y="988505"/>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2"/>
          <p:cNvSpPr>
            <a:spLocks noChangeArrowheads="1"/>
          </p:cNvSpPr>
          <p:nvPr/>
        </p:nvSpPr>
        <p:spPr bwMode="auto">
          <a:xfrm>
            <a:off x="542608" y="936054"/>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3"/>
          <p:cNvSpPr>
            <a:spLocks noChangeArrowheads="1"/>
          </p:cNvSpPr>
          <p:nvPr/>
        </p:nvSpPr>
        <p:spPr bwMode="auto">
          <a:xfrm>
            <a:off x="505071" y="1093280"/>
            <a:ext cx="264929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en-US" sz="2000" b="1" dirty="0">
                <a:latin typeface="微软雅黑" pitchFamily="34" charset="-122"/>
                <a:ea typeface="微软雅黑" pitchFamily="34" charset="-122"/>
              </a:rPr>
              <a:t>数据在网络中经历的总时延就是发送时延、传播时延、处理时延和排队时延</a:t>
            </a:r>
            <a:r>
              <a:rPr lang="zh-CN" altLang="en-US" sz="2000" b="1" dirty="0">
                <a:solidFill>
                  <a:srgbClr val="0000FF"/>
                </a:solidFill>
                <a:latin typeface="微软雅黑" pitchFamily="34" charset="-122"/>
                <a:ea typeface="微软雅黑" pitchFamily="34" charset="-122"/>
              </a:rPr>
              <a:t>之和</a:t>
            </a:r>
            <a:r>
              <a:rPr lang="zh-CN" altLang="en-US" sz="2000" b="1" dirty="0">
                <a:latin typeface="微软雅黑" pitchFamily="34" charset="-122"/>
                <a:ea typeface="微软雅黑" pitchFamily="34" charset="-122"/>
              </a:rPr>
              <a:t>。</a:t>
            </a:r>
          </a:p>
        </p:txBody>
      </p:sp>
      <p:grpSp>
        <p:nvGrpSpPr>
          <p:cNvPr id="12" name="组合 11"/>
          <p:cNvGrpSpPr>
            <a:grpSpLocks/>
          </p:cNvGrpSpPr>
          <p:nvPr/>
        </p:nvGrpSpPr>
        <p:grpSpPr bwMode="auto">
          <a:xfrm>
            <a:off x="3154363" y="1239330"/>
            <a:ext cx="5484565" cy="1997075"/>
            <a:chOff x="1805340" y="2810672"/>
            <a:chExt cx="5552577" cy="1998086"/>
          </a:xfrm>
        </p:grpSpPr>
        <p:sp>
          <p:nvSpPr>
            <p:cNvPr id="13" name="Rectangle 14"/>
            <p:cNvSpPr>
              <a:spLocks noChangeArrowheads="1"/>
            </p:cNvSpPr>
            <p:nvPr/>
          </p:nvSpPr>
          <p:spPr bwMode="auto">
            <a:xfrm>
              <a:off x="1805340" y="2810672"/>
              <a:ext cx="5552577" cy="1998086"/>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107534" name="矩形 13"/>
            <p:cNvSpPr>
              <a:spLocks noChangeArrowheads="1"/>
            </p:cNvSpPr>
            <p:nvPr/>
          </p:nvSpPr>
          <p:spPr bwMode="auto">
            <a:xfrm>
              <a:off x="3199378" y="3098256"/>
              <a:ext cx="277516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pPr>
              <a:r>
                <a:rPr lang="zh-CN" altLang="en-US" b="1">
                  <a:solidFill>
                    <a:schemeClr val="bg1"/>
                  </a:solidFill>
                  <a:latin typeface="微软雅黑" pitchFamily="34" charset="-122"/>
                  <a:ea typeface="微软雅黑" pitchFamily="34" charset="-122"/>
                </a:rPr>
                <a:t>总时延  </a:t>
              </a:r>
              <a:r>
                <a:rPr lang="en-US" altLang="zh-CN" b="1">
                  <a:solidFill>
                    <a:schemeClr val="bg1"/>
                  </a:solidFill>
                  <a:latin typeface="微软雅黑" pitchFamily="34" charset="-122"/>
                  <a:ea typeface="微软雅黑" pitchFamily="34" charset="-122"/>
                </a:rPr>
                <a:t>= </a:t>
              </a:r>
              <a:r>
                <a:rPr lang="zh-CN" altLang="en-US" b="1">
                  <a:solidFill>
                    <a:schemeClr val="bg1"/>
                  </a:solidFill>
                  <a:latin typeface="微软雅黑" pitchFamily="34" charset="-122"/>
                  <a:ea typeface="微软雅黑" pitchFamily="34" charset="-122"/>
                </a:rPr>
                <a:t>发送时延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传播时延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处理时延 </a:t>
              </a:r>
              <a:r>
                <a:rPr lang="en-US" altLang="zh-CN" b="1">
                  <a:solidFill>
                    <a:schemeClr val="bg1"/>
                  </a:solidFill>
                  <a:latin typeface="微软雅黑" pitchFamily="34" charset="-122"/>
                  <a:ea typeface="微软雅黑" pitchFamily="34" charset="-122"/>
                </a:rPr>
                <a:t> </a:t>
              </a:r>
            </a:p>
            <a:p>
              <a:pPr>
                <a:spcBef>
                  <a:spcPts val="600"/>
                </a:spcBef>
              </a:pPr>
              <a:r>
                <a:rPr lang="en-US" altLang="zh-CN" b="1">
                  <a:solidFill>
                    <a:schemeClr val="bg1"/>
                  </a:solidFill>
                  <a:latin typeface="微软雅黑" pitchFamily="34" charset="-122"/>
                  <a:ea typeface="微软雅黑" pitchFamily="34" charset="-122"/>
                </a:rPr>
                <a:t>	+ </a:t>
              </a:r>
              <a:r>
                <a:rPr lang="zh-CN" altLang="en-US" b="1">
                  <a:solidFill>
                    <a:schemeClr val="bg1"/>
                  </a:solidFill>
                  <a:latin typeface="微软雅黑" pitchFamily="34" charset="-122"/>
                  <a:ea typeface="微软雅黑" pitchFamily="34" charset="-122"/>
                </a:rPr>
                <a:t>排队时延</a:t>
              </a:r>
            </a:p>
          </p:txBody>
        </p:sp>
      </p:grpSp>
      <p:grpSp>
        <p:nvGrpSpPr>
          <p:cNvPr id="17" name="组合 16"/>
          <p:cNvGrpSpPr>
            <a:grpSpLocks/>
          </p:cNvGrpSpPr>
          <p:nvPr/>
        </p:nvGrpSpPr>
        <p:grpSpPr bwMode="auto">
          <a:xfrm>
            <a:off x="3154363" y="3364992"/>
            <a:ext cx="5484565" cy="917575"/>
            <a:chOff x="3154679" y="3429001"/>
            <a:chExt cx="4828033" cy="917489"/>
          </a:xfrm>
        </p:grpSpPr>
        <p:sp>
          <p:nvSpPr>
            <p:cNvPr id="15" name="对角圆角矩形 14"/>
            <p:cNvSpPr/>
            <p:nvPr/>
          </p:nvSpPr>
          <p:spPr>
            <a:xfrm>
              <a:off x="3154679" y="3429001"/>
              <a:ext cx="4828033" cy="917489"/>
            </a:xfrm>
            <a:prstGeom prst="round2Diag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7530" name="矩形 15"/>
            <p:cNvSpPr>
              <a:spLocks noChangeArrowheads="1"/>
            </p:cNvSpPr>
            <p:nvPr/>
          </p:nvSpPr>
          <p:spPr bwMode="auto">
            <a:xfrm>
              <a:off x="3487534" y="3566161"/>
              <a:ext cx="434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dirty="0">
                  <a:solidFill>
                    <a:schemeClr val="bg1"/>
                  </a:solidFill>
                  <a:latin typeface="微软雅黑" pitchFamily="34" charset="-122"/>
                  <a:ea typeface="微软雅黑" pitchFamily="34" charset="-122"/>
                </a:rPr>
                <a:t>必须指出，在总时延中，究竟是哪一种时延占主导地位，必须具体分析</a:t>
              </a:r>
              <a:r>
                <a:rPr lang="zh-CN" altLang="en-US" b="1" dirty="0">
                  <a:solidFill>
                    <a:schemeClr val="bg1"/>
                  </a:solidFill>
                  <a:latin typeface="微软雅黑" pitchFamily="34" charset="-122"/>
                  <a:ea typeface="微软雅黑" pitchFamily="34" charset="-122"/>
                </a:rPr>
                <a:t>。</a:t>
              </a:r>
            </a:p>
          </p:txBody>
        </p:sp>
      </p:grpSp>
      <p:sp>
        <p:nvSpPr>
          <p:cNvPr id="11" name="AutoShape 5"/>
          <p:cNvSpPr>
            <a:spLocks noChangeArrowheads="1"/>
          </p:cNvSpPr>
          <p:nvPr/>
        </p:nvSpPr>
        <p:spPr bwMode="auto">
          <a:xfrm>
            <a:off x="505071" y="73247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2"/>
          <p:cNvSpPr>
            <a:spLocks noChangeArrowheads="1"/>
          </p:cNvSpPr>
          <p:nvPr/>
        </p:nvSpPr>
        <p:spPr bwMode="auto">
          <a:xfrm>
            <a:off x="542608" y="680022"/>
            <a:ext cx="1083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nodeType="afterGroup">
                            <p:stCondLst>
                              <p:cond delay="1000"/>
                            </p:stCondLst>
                            <p:childTnLst>
                              <p:par>
                                <p:cTn id="9" presetID="10" presetClass="entr" presetSubtype="0" fill="hold"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49"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8550" name="Rectangle 6"/>
          <p:cNvSpPr>
            <a:spLocks noChangeArrowheads="1"/>
          </p:cNvSpPr>
          <p:nvPr/>
        </p:nvSpPr>
        <p:spPr bwMode="auto">
          <a:xfrm>
            <a:off x="3197225" y="674688"/>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四种时延所产生的地方</a:t>
            </a:r>
          </a:p>
        </p:txBody>
      </p:sp>
      <p:sp>
        <p:nvSpPr>
          <p:cNvPr id="108551" name="Rectangle 7"/>
          <p:cNvSpPr>
            <a:spLocks noChangeArrowheads="1"/>
          </p:cNvSpPr>
          <p:nvPr/>
        </p:nvSpPr>
        <p:spPr bwMode="auto">
          <a:xfrm>
            <a:off x="2684463" y="319246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1800649" y="284881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470650" y="284956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052638" y="311150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554288" y="327025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605088" y="3209925"/>
            <a:ext cx="119062" cy="123825"/>
          </a:xfrm>
          <a:prstGeom prst="rect">
            <a:avLst/>
          </a:prstGeom>
          <a:solidFill>
            <a:srgbClr val="9AFEA6"/>
          </a:solidFill>
          <a:ln w="9525">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125788" y="3225800"/>
            <a:ext cx="882650" cy="114300"/>
          </a:xfrm>
          <a:prstGeom prst="rightArrow">
            <a:avLst>
              <a:gd name="adj1" fmla="val 50000"/>
              <a:gd name="adj2" fmla="val 178219"/>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381125" y="3225800"/>
            <a:ext cx="795338" cy="114300"/>
          </a:xfrm>
          <a:prstGeom prst="rightArrow">
            <a:avLst>
              <a:gd name="adj1" fmla="val 50000"/>
              <a:gd name="adj2" fmla="val 178436"/>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5991225" y="3221038"/>
            <a:ext cx="882650" cy="112712"/>
          </a:xfrm>
          <a:prstGeom prst="rightArrow">
            <a:avLst>
              <a:gd name="adj1" fmla="val 50000"/>
              <a:gd name="adj2" fmla="val 180730"/>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2" name="Text Box 28"/>
          <p:cNvSpPr txBox="1">
            <a:spLocks noChangeArrowheads="1"/>
          </p:cNvSpPr>
          <p:nvPr/>
        </p:nvSpPr>
        <p:spPr bwMode="auto">
          <a:xfrm>
            <a:off x="4025900" y="3148013"/>
            <a:ext cx="1014413" cy="263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ea typeface="黑体" pitchFamily="49" charset="-122"/>
              </a:rPr>
              <a:t>1 0 1 1 0 0 1</a:t>
            </a:r>
          </a:p>
        </p:txBody>
      </p:sp>
      <p:sp>
        <p:nvSpPr>
          <p:cNvPr id="108563" name="Text Box 29"/>
          <p:cNvSpPr txBox="1">
            <a:spLocks noChangeArrowheads="1"/>
          </p:cNvSpPr>
          <p:nvPr/>
        </p:nvSpPr>
        <p:spPr bwMode="auto">
          <a:xfrm>
            <a:off x="5151438" y="304482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2951163" y="3533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066925" y="3397250"/>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ea typeface="黑体" pitchFamily="49" charset="-122"/>
              </a:rPr>
              <a:t>队列</a:t>
            </a:r>
          </a:p>
        </p:txBody>
      </p:sp>
      <p:grpSp>
        <p:nvGrpSpPr>
          <p:cNvPr id="25" name="Group 45"/>
          <p:cNvGrpSpPr>
            <a:grpSpLocks/>
          </p:cNvGrpSpPr>
          <p:nvPr/>
        </p:nvGrpSpPr>
        <p:grpSpPr bwMode="auto">
          <a:xfrm>
            <a:off x="5268848" y="2045683"/>
            <a:ext cx="1262355" cy="1037594"/>
            <a:chOff x="3506" y="1933"/>
            <a:chExt cx="1141" cy="1016"/>
          </a:xfrm>
          <a:solidFill>
            <a:srgbClr val="0070C0"/>
          </a:solidFill>
        </p:grpSpPr>
        <p:sp>
          <p:nvSpPr>
            <p:cNvPr id="26" name="Line 33"/>
            <p:cNvSpPr>
              <a:spLocks noChangeShapeType="1"/>
            </p:cNvSpPr>
            <p:nvPr/>
          </p:nvSpPr>
          <p:spPr bwMode="auto">
            <a:xfrm flipH="1">
              <a:off x="3602" y="2426"/>
              <a:ext cx="499" cy="523"/>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141" cy="512"/>
            </a:xfrm>
            <a:prstGeom prst="rect">
              <a:avLst/>
            </a:prstGeom>
            <a:solidFill>
              <a:srgbClr val="0000FF"/>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569075" y="373062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1843088" y="381317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729235" y="2184574"/>
            <a:ext cx="2228206" cy="898703"/>
            <a:chOff x="1074" y="2069"/>
            <a:chExt cx="2014" cy="880"/>
          </a:xfrm>
          <a:solidFill>
            <a:srgbClr val="0070C0"/>
          </a:solidFill>
        </p:grpSpPr>
        <p:sp>
          <p:nvSpPr>
            <p:cNvPr id="31" name="Text Box 24"/>
            <p:cNvSpPr txBox="1">
              <a:spLocks noChangeArrowheads="1"/>
            </p:cNvSpPr>
            <p:nvPr/>
          </p:nvSpPr>
          <p:spPr bwMode="auto">
            <a:xfrm>
              <a:off x="1298" y="2069"/>
              <a:ext cx="1790" cy="512"/>
            </a:xfrm>
            <a:prstGeom prst="rect">
              <a:avLst/>
            </a:prstGeom>
            <a:solidFill>
              <a:srgbClr val="339933"/>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sp>
          <p:nvSpPr>
            <p:cNvPr id="32" name="Line 40"/>
            <p:cNvSpPr>
              <a:spLocks noChangeShapeType="1"/>
            </p:cNvSpPr>
            <p:nvPr/>
          </p:nvSpPr>
          <p:spPr bwMode="auto">
            <a:xfrm flipH="1">
              <a:off x="1074" y="2562"/>
              <a:ext cx="1065" cy="387"/>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grpSp>
      <p:sp>
        <p:nvSpPr>
          <p:cNvPr id="108570" name="Line 41"/>
          <p:cNvSpPr>
            <a:spLocks noChangeShapeType="1"/>
          </p:cNvSpPr>
          <p:nvPr/>
        </p:nvSpPr>
        <p:spPr bwMode="auto">
          <a:xfrm flipH="1" flipV="1">
            <a:off x="2684463" y="3397250"/>
            <a:ext cx="301625" cy="307975"/>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1409700" y="1557338"/>
            <a:ext cx="1800225" cy="1258887"/>
            <a:chOff x="1409556" y="1557241"/>
            <a:chExt cx="1800494" cy="1258978"/>
          </a:xfrm>
        </p:grpSpPr>
        <p:sp>
          <p:nvSpPr>
            <p:cNvPr id="108576" name="Line 39"/>
            <p:cNvSpPr>
              <a:spLocks noChangeShapeType="1"/>
            </p:cNvSpPr>
            <p:nvPr/>
          </p:nvSpPr>
          <p:spPr bwMode="auto">
            <a:xfrm flipH="1">
              <a:off x="2274169" y="2050031"/>
              <a:ext cx="35633" cy="766188"/>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1409556" y="1557241"/>
              <a:ext cx="1800494" cy="523220"/>
            </a:xfrm>
            <a:prstGeom prst="rect">
              <a:avLst/>
            </a:prstGeom>
            <a:solidFill>
              <a:srgbClr val="0070C0"/>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微软雅黑" pitchFamily="34" charset="-122"/>
                  <a:ea typeface="微软雅黑" pitchFamily="34" charset="-122"/>
                </a:rPr>
                <a:t>在结点 </a:t>
              </a:r>
              <a:r>
                <a:rPr kumimoji="1" lang="en-US" altLang="zh-CN" sz="1400" b="1">
                  <a:solidFill>
                    <a:schemeClr val="bg1"/>
                  </a:solidFill>
                  <a:latin typeface="微软雅黑" pitchFamily="34" charset="-122"/>
                  <a:ea typeface="微软雅黑" pitchFamily="34" charset="-122"/>
                </a:rPr>
                <a:t>A </a:t>
              </a:r>
              <a:r>
                <a:rPr kumimoji="1" lang="zh-CN" altLang="en-US" sz="1400" b="1">
                  <a:solidFill>
                    <a:schemeClr val="bg1"/>
                  </a:solidFill>
                  <a:latin typeface="微软雅黑" pitchFamily="34" charset="-122"/>
                  <a:ea typeface="微软雅黑" pitchFamily="34" charset="-122"/>
                </a:rPr>
                <a:t>中产生</a:t>
              </a:r>
            </a:p>
            <a:p>
              <a:pPr algn="ctr"/>
              <a:r>
                <a:rPr kumimoji="1" lang="zh-CN" altLang="en-US" sz="1400" b="1">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343025" y="340677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898775" y="1103313"/>
            <a:ext cx="33115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sz="1600" b="1">
                <a:solidFill>
                  <a:srgbClr val="0000FF"/>
                </a:solidFill>
                <a:latin typeface="微软雅黑" pitchFamily="34" charset="-122"/>
                <a:ea typeface="微软雅黑" pitchFamily="34" charset="-122"/>
              </a:rPr>
              <a:t>假设从结点 </a:t>
            </a:r>
            <a:r>
              <a:rPr kumimoji="1" lang="en-US" altLang="zh-CN" sz="1600" b="1">
                <a:solidFill>
                  <a:srgbClr val="0000FF"/>
                </a:solidFill>
                <a:latin typeface="微软雅黑" pitchFamily="34" charset="-122"/>
                <a:ea typeface="微软雅黑" pitchFamily="34" charset="-122"/>
              </a:rPr>
              <a:t>A </a:t>
            </a:r>
            <a:r>
              <a:rPr kumimoji="1" lang="zh-CN" altLang="en-US" sz="1600" b="1">
                <a:solidFill>
                  <a:srgbClr val="0000FF"/>
                </a:solidFill>
                <a:latin typeface="微软雅黑" pitchFamily="34" charset="-122"/>
                <a:ea typeface="微软雅黑" pitchFamily="34" charset="-122"/>
              </a:rPr>
              <a:t>向结点 </a:t>
            </a:r>
            <a:r>
              <a:rPr kumimoji="1" lang="en-US" altLang="zh-CN" sz="1600" b="1">
                <a:solidFill>
                  <a:srgbClr val="0000FF"/>
                </a:solidFill>
                <a:latin typeface="微软雅黑" pitchFamily="34" charset="-122"/>
                <a:ea typeface="微软雅黑" pitchFamily="34" charset="-122"/>
              </a:rPr>
              <a:t>B </a:t>
            </a:r>
            <a:r>
              <a:rPr kumimoji="1" lang="zh-CN" altLang="en-US" sz="1600" b="1">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230688" y="339248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995613" y="4021138"/>
            <a:ext cx="2917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600" b="1">
                <a:latin typeface="微软雅黑" pitchFamily="34" charset="-122"/>
                <a:ea typeface="微软雅黑" pitchFamily="34" charset="-122"/>
              </a:rPr>
              <a:t>几种时延产生的地方不一样</a:t>
            </a:r>
            <a:endParaRPr lang="zh-CN" altLang="en-US" sz="1600" b="1">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5"/>
          <p:cNvSpPr>
            <a:spLocks noChangeArrowheads="1"/>
          </p:cNvSpPr>
          <p:nvPr/>
        </p:nvSpPr>
        <p:spPr bwMode="auto">
          <a:xfrm>
            <a:off x="505071" y="1063625"/>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9571" name="Rectangle 6"/>
          <p:cNvSpPr>
            <a:spLocks noChangeArrowheads="1"/>
          </p:cNvSpPr>
          <p:nvPr/>
        </p:nvSpPr>
        <p:spPr bwMode="auto">
          <a:xfrm>
            <a:off x="3325813" y="10414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容易产生的错误概念</a:t>
            </a:r>
          </a:p>
        </p:txBody>
      </p:sp>
      <p:sp>
        <p:nvSpPr>
          <p:cNvPr id="109572" name="Rectangle 68"/>
          <p:cNvSpPr>
            <a:spLocks noChangeArrowheads="1"/>
          </p:cNvSpPr>
          <p:nvPr/>
        </p:nvSpPr>
        <p:spPr bwMode="auto">
          <a:xfrm>
            <a:off x="505071" y="1460500"/>
            <a:ext cx="8133857"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对于高速网络链路，我们提高的仅仅是数据的</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而不是比特在链路上的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提高链路带宽减小了数据的发送时延。</a:t>
            </a:r>
            <a:r>
              <a:rPr lang="zh-CN" altLang="en-US" sz="2000" b="1" dirty="0"/>
              <a:t> </a:t>
            </a:r>
            <a:endParaRPr lang="en-US" altLang="zh-CN" sz="2000" b="1" dirty="0"/>
          </a:p>
        </p:txBody>
      </p:sp>
      <p:sp>
        <p:nvSpPr>
          <p:cNvPr id="5" name="对角圆角矩形 4"/>
          <p:cNvSpPr/>
          <p:nvPr/>
        </p:nvSpPr>
        <p:spPr>
          <a:xfrm>
            <a:off x="505071" y="2857993"/>
            <a:ext cx="8133857"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9576" name="矩形 5"/>
          <p:cNvSpPr>
            <a:spLocks noChangeArrowheads="1"/>
          </p:cNvSpPr>
          <p:nvPr/>
        </p:nvSpPr>
        <p:spPr bwMode="auto">
          <a:xfrm>
            <a:off x="1279525" y="2988628"/>
            <a:ext cx="680402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2000" b="1" dirty="0">
                <a:solidFill>
                  <a:schemeClr val="bg1"/>
                </a:solidFill>
                <a:latin typeface="微软雅黑" pitchFamily="34" charset="-122"/>
                <a:ea typeface="微软雅黑" pitchFamily="34" charset="-122"/>
              </a:rPr>
              <a:t>以下说法是</a:t>
            </a:r>
            <a:r>
              <a:rPr lang="zh-CN" altLang="en-US" sz="2000" b="1" dirty="0">
                <a:solidFill>
                  <a:srgbClr val="FFFF00"/>
                </a:solidFill>
                <a:latin typeface="微软雅黑" pitchFamily="34" charset="-122"/>
                <a:ea typeface="微软雅黑" pitchFamily="34" charset="-122"/>
              </a:rPr>
              <a:t>错误</a:t>
            </a:r>
            <a:r>
              <a:rPr lang="zh-CN" altLang="en-US" sz="2000" b="1" dirty="0">
                <a:solidFill>
                  <a:schemeClr val="bg1"/>
                </a:solidFill>
                <a:latin typeface="微软雅黑" pitchFamily="34" charset="-122"/>
                <a:ea typeface="微软雅黑" pitchFamily="34" charset="-122"/>
              </a:rPr>
              <a:t>的：</a:t>
            </a:r>
            <a:endParaRPr lang="en-US" altLang="zh-CN" sz="2000" b="1" dirty="0">
              <a:solidFill>
                <a:schemeClr val="bg1"/>
              </a:solidFill>
              <a:latin typeface="微软雅黑" pitchFamily="34" charset="-122"/>
              <a:ea typeface="微软雅黑" pitchFamily="34" charset="-122"/>
            </a:endParaRPr>
          </a:p>
          <a:p>
            <a:pPr>
              <a:lnSpc>
                <a:spcPts val="2700"/>
              </a:lnSpc>
              <a:spcBef>
                <a:spcPts val="600"/>
              </a:spcBef>
            </a:pPr>
            <a:r>
              <a:rPr lang="zh-CN" altLang="zh-CN" sz="2000" b="1" dirty="0">
                <a:solidFill>
                  <a:srgbClr val="FFFF00"/>
                </a:solidFill>
                <a:latin typeface="微软雅黑" pitchFamily="34" charset="-122"/>
                <a:ea typeface="微软雅黑" pitchFamily="34" charset="-122"/>
              </a:rPr>
              <a:t>“在高速链路（或高带宽链路）上，比特会传送得更快些”。</a:t>
            </a:r>
            <a:endParaRPr lang="zh-CN" altLang="en-US" sz="2000" b="1" dirty="0">
              <a:solidFill>
                <a:srgbClr val="FFFF00"/>
              </a:solidFill>
              <a:latin typeface="微软雅黑" pitchFamily="34" charset="-122"/>
              <a:ea typeface="微软雅黑"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24320" y="1507615"/>
            <a:ext cx="811460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0597" name="AutoShape 5"/>
          <p:cNvSpPr>
            <a:spLocks noChangeArrowheads="1"/>
          </p:cNvSpPr>
          <p:nvPr/>
        </p:nvSpPr>
        <p:spPr bwMode="auto">
          <a:xfrm>
            <a:off x="505071" y="73691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8" name="矩形 2"/>
          <p:cNvSpPr>
            <a:spLocks noChangeArrowheads="1"/>
          </p:cNvSpPr>
          <p:nvPr/>
        </p:nvSpPr>
        <p:spPr bwMode="auto">
          <a:xfrm>
            <a:off x="524320" y="702755"/>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微软雅黑" pitchFamily="34" charset="-122"/>
                <a:ea typeface="微软雅黑" pitchFamily="34" charset="-122"/>
              </a:rPr>
              <a:t>5. </a:t>
            </a:r>
            <a:r>
              <a:rPr lang="zh-CN" altLang="en-US" b="1" dirty="0">
                <a:latin typeface="微软雅黑" pitchFamily="34" charset="-122"/>
                <a:ea typeface="微软雅黑" pitchFamily="34" charset="-122"/>
              </a:rPr>
              <a:t>时延带宽积</a:t>
            </a:r>
          </a:p>
        </p:txBody>
      </p:sp>
      <p:sp>
        <p:nvSpPr>
          <p:cNvPr id="110599" name="矩形 3"/>
          <p:cNvSpPr>
            <a:spLocks noChangeArrowheads="1"/>
          </p:cNvSpPr>
          <p:nvPr/>
        </p:nvSpPr>
        <p:spPr bwMode="auto">
          <a:xfrm>
            <a:off x="524320" y="1086168"/>
            <a:ext cx="6900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latin typeface="微软雅黑" pitchFamily="34" charset="-122"/>
                <a:ea typeface="微软雅黑" pitchFamily="34" charset="-122"/>
              </a:rPr>
              <a:t>链路的时延带宽积又称为</a:t>
            </a:r>
            <a:r>
              <a:rPr lang="zh-CN" altLang="en-US" sz="2000" b="1" dirty="0">
                <a:solidFill>
                  <a:srgbClr val="0000FF"/>
                </a:solidFill>
                <a:latin typeface="微软雅黑" pitchFamily="34" charset="-122"/>
                <a:ea typeface="微软雅黑" pitchFamily="34" charset="-122"/>
              </a:rPr>
              <a:t>以比特为单位的链路长度。 </a:t>
            </a:r>
          </a:p>
        </p:txBody>
      </p:sp>
      <p:sp>
        <p:nvSpPr>
          <p:cNvPr id="110600" name="AutoShape 37"/>
          <p:cNvSpPr>
            <a:spLocks noChangeArrowheads="1"/>
          </p:cNvSpPr>
          <p:nvPr/>
        </p:nvSpPr>
        <p:spPr bwMode="auto">
          <a:xfrm rot="-5400000">
            <a:off x="4374356" y="624682"/>
            <a:ext cx="661987"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7" name="Line 38"/>
          <p:cNvSpPr>
            <a:spLocks noChangeShapeType="1"/>
          </p:cNvSpPr>
          <p:nvPr/>
        </p:nvSpPr>
        <p:spPr bwMode="auto">
          <a:xfrm>
            <a:off x="2568575" y="2427288"/>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2" name="Text Box 39"/>
          <p:cNvSpPr txBox="1">
            <a:spLocks noChangeArrowheads="1"/>
          </p:cNvSpPr>
          <p:nvPr/>
        </p:nvSpPr>
        <p:spPr bwMode="auto">
          <a:xfrm>
            <a:off x="3941763" y="2082800"/>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（传播）时延</a:t>
            </a:r>
          </a:p>
        </p:txBody>
      </p:sp>
      <p:sp>
        <p:nvSpPr>
          <p:cNvPr id="110603" name="Text Box 40"/>
          <p:cNvSpPr txBox="1">
            <a:spLocks noChangeArrowheads="1"/>
          </p:cNvSpPr>
          <p:nvPr/>
        </p:nvSpPr>
        <p:spPr bwMode="auto">
          <a:xfrm>
            <a:off x="4406900" y="2735263"/>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110604" name="Text Box 41"/>
          <p:cNvSpPr txBox="1">
            <a:spLocks noChangeArrowheads="1"/>
          </p:cNvSpPr>
          <p:nvPr/>
        </p:nvSpPr>
        <p:spPr bwMode="auto">
          <a:xfrm>
            <a:off x="1339850" y="241458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带宽</a:t>
            </a:r>
          </a:p>
        </p:txBody>
      </p:sp>
      <p:sp>
        <p:nvSpPr>
          <p:cNvPr id="11" name="Line 42"/>
          <p:cNvSpPr>
            <a:spLocks noChangeShapeType="1"/>
          </p:cNvSpPr>
          <p:nvPr/>
        </p:nvSpPr>
        <p:spPr bwMode="auto">
          <a:xfrm>
            <a:off x="1822450" y="2579688"/>
            <a:ext cx="746125" cy="32226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6" name="Text Box 43"/>
          <p:cNvSpPr txBox="1">
            <a:spLocks noChangeArrowheads="1"/>
          </p:cNvSpPr>
          <p:nvPr/>
        </p:nvSpPr>
        <p:spPr bwMode="auto">
          <a:xfrm>
            <a:off x="3095625" y="1658938"/>
            <a:ext cx="295275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时延带宽积 </a:t>
            </a:r>
            <a:r>
              <a:rPr lang="en-US" altLang="zh-CN" sz="1600" b="1">
                <a:solidFill>
                  <a:schemeClr val="bg1"/>
                </a:solidFill>
                <a:latin typeface="微软雅黑" pitchFamily="34" charset="-122"/>
                <a:ea typeface="微软雅黑" pitchFamily="34" charset="-122"/>
              </a:rPr>
              <a:t>= </a:t>
            </a:r>
            <a:r>
              <a:rPr lang="zh-CN" altLang="en-US" sz="1600" b="1">
                <a:solidFill>
                  <a:schemeClr val="bg1"/>
                </a:solidFill>
                <a:latin typeface="微软雅黑" pitchFamily="34" charset="-122"/>
                <a:ea typeface="微软雅黑" pitchFamily="34" charset="-122"/>
              </a:rPr>
              <a:t>传播时延 </a:t>
            </a:r>
            <a:r>
              <a:rPr lang="zh-CN" altLang="en-US" sz="1600" b="1">
                <a:solidFill>
                  <a:schemeClr val="bg1"/>
                </a:solidFill>
                <a:latin typeface="微软雅黑" pitchFamily="34" charset="-122"/>
                <a:ea typeface="微软雅黑" pitchFamily="34" charset="-122"/>
                <a:sym typeface="Symbol" pitchFamily="18" charset="2"/>
              </a:rPr>
              <a:t> 带宽</a:t>
            </a:r>
          </a:p>
        </p:txBody>
      </p:sp>
      <p:sp>
        <p:nvSpPr>
          <p:cNvPr id="110607" name="矩形 12"/>
          <p:cNvSpPr>
            <a:spLocks noChangeArrowheads="1"/>
          </p:cNvSpPr>
          <p:nvPr/>
        </p:nvSpPr>
        <p:spPr bwMode="auto">
          <a:xfrm>
            <a:off x="2444750" y="3689350"/>
            <a:ext cx="4572000" cy="585788"/>
          </a:xfrm>
          <a:prstGeom prst="rect">
            <a:avLst/>
          </a:prstGeom>
          <a:solidFill>
            <a:srgbClr val="0000FF"/>
          </a:solidFill>
          <a:ln>
            <a:noFill/>
          </a:ln>
        </p:spPr>
        <p:txBody>
          <a:bodyPr>
            <a:spAutoFit/>
          </a:bodyPr>
          <a:lstStyle/>
          <a:p>
            <a:pPr algn="ctr"/>
            <a:r>
              <a:rPr lang="zh-CN" altLang="zh-CN" sz="1600" b="1">
                <a:solidFill>
                  <a:schemeClr val="bg1"/>
                </a:solidFill>
                <a:latin typeface="微软雅黑" pitchFamily="34" charset="-122"/>
                <a:ea typeface="微软雅黑" pitchFamily="34" charset="-122"/>
              </a:rPr>
              <a:t>只有在代表链路的管道都充满比特时，</a:t>
            </a:r>
            <a:endParaRPr lang="en-US" altLang="zh-CN" sz="1600" b="1">
              <a:solidFill>
                <a:schemeClr val="bg1"/>
              </a:solidFill>
              <a:latin typeface="微软雅黑" pitchFamily="34" charset="-122"/>
              <a:ea typeface="微软雅黑" pitchFamily="34" charset="-122"/>
            </a:endParaRPr>
          </a:p>
          <a:p>
            <a:pPr algn="ctr"/>
            <a:r>
              <a:rPr lang="zh-CN" altLang="zh-CN" sz="1600" b="1">
                <a:solidFill>
                  <a:schemeClr val="bg1"/>
                </a:solidFill>
                <a:latin typeface="微软雅黑" pitchFamily="34" charset="-122"/>
                <a:ea typeface="微软雅黑" pitchFamily="34" charset="-122"/>
              </a:rPr>
              <a:t>链路才得到</a:t>
            </a:r>
            <a:r>
              <a:rPr lang="zh-CN" altLang="en-US" sz="1600" b="1">
                <a:solidFill>
                  <a:schemeClr val="bg1"/>
                </a:solidFill>
                <a:latin typeface="微软雅黑" pitchFamily="34" charset="-122"/>
                <a:ea typeface="微软雅黑" pitchFamily="34" charset="-122"/>
              </a:rPr>
              <a:t>了</a:t>
            </a:r>
            <a:r>
              <a:rPr lang="zh-CN" altLang="zh-CN" sz="1600" b="1">
                <a:solidFill>
                  <a:schemeClr val="bg1"/>
                </a:solidFill>
                <a:latin typeface="微软雅黑" pitchFamily="34" charset="-122"/>
                <a:ea typeface="微软雅黑" pitchFamily="34" charset="-122"/>
              </a:rPr>
              <a:t>充分利用</a:t>
            </a:r>
            <a:r>
              <a:rPr lang="zh-CN" altLang="en-US" sz="1600" b="1">
                <a:solidFill>
                  <a:schemeClr val="bg1"/>
                </a:solidFill>
                <a:latin typeface="微软雅黑" pitchFamily="34" charset="-122"/>
                <a:ea typeface="微软雅黑" pitchFamily="34" charset="-122"/>
              </a:rPr>
              <a:t>。</a:t>
            </a:r>
          </a:p>
        </p:txBody>
      </p:sp>
      <p:sp>
        <p:nvSpPr>
          <p:cNvPr id="110608" name="矩形 13"/>
          <p:cNvSpPr>
            <a:spLocks noChangeArrowheads="1"/>
          </p:cNvSpPr>
          <p:nvPr/>
        </p:nvSpPr>
        <p:spPr bwMode="auto">
          <a:xfrm>
            <a:off x="3230563" y="3278188"/>
            <a:ext cx="3008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itchFamily="34" charset="-122"/>
                <a:ea typeface="微软雅黑" pitchFamily="34" charset="-122"/>
              </a:rPr>
              <a:t>链路像一条空心管道</a:t>
            </a:r>
            <a:endParaRPr lang="zh-CN" altLang="en-US" sz="1400" b="1">
              <a:latin typeface="微软雅黑" pitchFamily="34" charset="-122"/>
              <a:ea typeface="微软雅黑" pitchFamily="34"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5"/>
          <p:cNvSpPr>
            <a:spLocks noChangeArrowheads="1"/>
          </p:cNvSpPr>
          <p:nvPr/>
        </p:nvSpPr>
        <p:spPr bwMode="auto">
          <a:xfrm>
            <a:off x="505071" y="635254"/>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19" name="矩形 2"/>
          <p:cNvSpPr>
            <a:spLocks noChangeArrowheads="1"/>
          </p:cNvSpPr>
          <p:nvPr/>
        </p:nvSpPr>
        <p:spPr bwMode="auto">
          <a:xfrm>
            <a:off x="588328" y="575247"/>
            <a:ext cx="1519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6. </a:t>
            </a:r>
            <a:r>
              <a:rPr lang="zh-CN" altLang="zh-CN" sz="2000" b="1" dirty="0">
                <a:latin typeface="微软雅黑" pitchFamily="34" charset="-122"/>
                <a:ea typeface="微软雅黑" pitchFamily="34" charset="-122"/>
              </a:rPr>
              <a:t>往返时间</a:t>
            </a:r>
            <a:endParaRPr lang="zh-CN" altLang="en-US" sz="2000" b="1" dirty="0">
              <a:latin typeface="微软雅黑" pitchFamily="34" charset="-122"/>
              <a:ea typeface="微软雅黑" pitchFamily="34" charset="-122"/>
            </a:endParaRPr>
          </a:p>
        </p:txBody>
      </p:sp>
      <p:sp>
        <p:nvSpPr>
          <p:cNvPr id="111620" name="矩形 3"/>
          <p:cNvSpPr>
            <a:spLocks noChangeArrowheads="1"/>
          </p:cNvSpPr>
          <p:nvPr/>
        </p:nvSpPr>
        <p:spPr bwMode="auto">
          <a:xfrm>
            <a:off x="505071" y="984504"/>
            <a:ext cx="813385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互联网上的信息不仅仅单方向传输</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而是双向交互的。因此，有时很需要知道双向交互一次所需的时间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往返时间</a:t>
            </a:r>
            <a:r>
              <a:rPr lang="en-US" altLang="zh-CN" sz="2000" b="1" dirty="0">
                <a:solidFill>
                  <a:srgbClr val="0000FF"/>
                </a:solidFill>
                <a:latin typeface="微软雅黑" pitchFamily="34" charset="-122"/>
                <a:ea typeface="微软雅黑" pitchFamily="34" charset="-122"/>
              </a:rPr>
              <a:t> RTT </a:t>
            </a:r>
            <a:r>
              <a:rPr lang="en-US" altLang="zh-CN" sz="2000" b="1" dirty="0">
                <a:latin typeface="微软雅黑" pitchFamily="34" charset="-122"/>
                <a:ea typeface="微软雅黑" pitchFamily="34" charset="-122"/>
              </a:rPr>
              <a:t>(round-trip time) </a:t>
            </a:r>
            <a:r>
              <a:rPr lang="zh-CN" altLang="en-US" sz="2000" b="1" dirty="0">
                <a:latin typeface="微软雅黑" pitchFamily="34" charset="-122"/>
                <a:ea typeface="微软雅黑" pitchFamily="34" charset="-122"/>
              </a:rPr>
              <a:t>表示从发送方发送数据开始，到发送方收到来自接收方的确认，总共经历的时间。</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在互联网中，往返时间还包括</a:t>
            </a:r>
            <a:r>
              <a:rPr lang="zh-CN" altLang="zh-CN" sz="2000" b="1" dirty="0">
                <a:solidFill>
                  <a:srgbClr val="0000FF"/>
                </a:solidFill>
                <a:latin typeface="微软雅黑" pitchFamily="34" charset="-122"/>
                <a:ea typeface="微软雅黑" pitchFamily="34" charset="-122"/>
              </a:rPr>
              <a:t>各中间结点</a:t>
            </a:r>
            <a:r>
              <a:rPr lang="zh-CN" altLang="zh-CN" sz="2000" b="1" dirty="0">
                <a:latin typeface="微软雅黑" pitchFamily="34" charset="-122"/>
                <a:ea typeface="微软雅黑" pitchFamily="34" charset="-122"/>
              </a:rPr>
              <a:t>的处理时延、排队时延以及转发数据时的发送时延。</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当使用卫星通信时，往返时间</a:t>
            </a:r>
            <a:r>
              <a:rPr lang="en-US" altLang="zh-CN" sz="2000" b="1" dirty="0">
                <a:solidFill>
                  <a:srgbClr val="0000FF"/>
                </a:solidFill>
                <a:latin typeface="微软雅黑" pitchFamily="34" charset="-122"/>
                <a:ea typeface="微软雅黑" pitchFamily="34" charset="-122"/>
              </a:rPr>
              <a:t> RTT </a:t>
            </a:r>
            <a:r>
              <a:rPr lang="zh-CN" altLang="zh-CN" sz="2000" b="1" dirty="0">
                <a:solidFill>
                  <a:srgbClr val="0000FF"/>
                </a:solidFill>
                <a:latin typeface="微软雅黑" pitchFamily="34" charset="-122"/>
                <a:ea typeface="微软雅黑" pitchFamily="34" charset="-122"/>
              </a:rPr>
              <a:t>相对较长，是很重要的一个性能指标。</a:t>
            </a:r>
            <a:endParaRPr lang="zh-CN" altLang="en-US" sz="2000" b="1" dirty="0">
              <a:solidFill>
                <a:srgbClr val="0000FF"/>
              </a:solidFill>
              <a:latin typeface="微软雅黑" pitchFamily="34" charset="-122"/>
              <a:ea typeface="微软雅黑"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2106</TotalTime>
  <Words>9001</Words>
  <Application>Microsoft Office PowerPoint</Application>
  <PresentationFormat>全屏显示(16:9)</PresentationFormat>
  <Paragraphs>1522</Paragraphs>
  <Slides>157</Slides>
  <Notes>1</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157</vt:i4>
      </vt:variant>
    </vt:vector>
  </HeadingPairs>
  <TitlesOfParts>
    <vt:vector size="167" baseType="lpstr">
      <vt:lpstr>宋体</vt:lpstr>
      <vt:lpstr>微软雅黑</vt:lpstr>
      <vt:lpstr>Tahoma</vt:lpstr>
      <vt:lpstr>Arial</vt:lpstr>
      <vt:lpstr>Times New Roman</vt:lpstr>
      <vt:lpstr>Wingdings</vt:lpstr>
      <vt:lpstr>Calibri</vt:lpstr>
      <vt:lpstr>Office 主题​​</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JIA Yan</cp:lastModifiedBy>
  <cp:revision>292</cp:revision>
  <dcterms:created xsi:type="dcterms:W3CDTF">2018-07-18T08:51:30Z</dcterms:created>
  <dcterms:modified xsi:type="dcterms:W3CDTF">2021-09-26T08:08:14Z</dcterms:modified>
</cp:coreProperties>
</file>